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2" r:id="rId9"/>
    <p:sldId id="265" r:id="rId10"/>
    <p:sldId id="264" r:id="rId11"/>
    <p:sldId id="271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45" b="1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r-Latn-RS"/>
        </a:p>
      </c:txPr>
    </c:title>
    <c:autoTitleDeleted val="0"/>
    <c:view3D>
      <c:rotX val="15"/>
      <c:rotY val="80"/>
      <c:rAngAx val="0"/>
      <c:perspective val="0"/>
    </c:view3D>
    <c:floor>
      <c:thickness val="0"/>
      <c:spPr>
        <a:noFill/>
        <a:ln w="9525" cap="rnd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101123595505673"/>
          <c:y val="0.43461538461538468"/>
          <c:w val="0.61123595505618389"/>
          <c:h val="0.4153846153846210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915-4D32-BB15-8F4A4B5FBF2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D6DD-4F38-8FDD-FACA4CF14D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D6DD-4F38-8FDD-FACA4CF14D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D6DD-4F38-8FDD-FACA4CF14DD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D6DD-4F38-8FDD-FACA4CF14DD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D6DD-4F38-8FDD-FACA4CF14DD8}"/>
              </c:ext>
            </c:extLst>
          </c:dPt>
          <c:dLbls>
            <c:dLbl>
              <c:idx val="0"/>
              <c:layout>
                <c:manualLayout>
                  <c:x val="0.28876751139401696"/>
                  <c:y val="-1.7756646797237072E-2"/>
                </c:manualLayout>
              </c:layout>
              <c:numFmt formatCode="#.#00%" sourceLinked="0"/>
              <c:spPr>
                <a:noFill/>
                <a:ln w="2464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915-4D32-BB15-8F4A4B5FBF2A}"/>
                </c:ext>
              </c:extLst>
            </c:dLbl>
            <c:dLbl>
              <c:idx val="1"/>
              <c:layout>
                <c:manualLayout>
                  <c:x val="-6.8146584796356394E-2"/>
                  <c:y val="-5.9354321768535688E-2"/>
                </c:manualLayout>
              </c:layout>
              <c:numFmt formatCode="#.#00%" sourceLinked="0"/>
              <c:spPr>
                <a:noFill/>
                <a:ln w="2464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6DD-4F38-8FDD-FACA4CF14DD8}"/>
                </c:ext>
              </c:extLst>
            </c:dLbl>
            <c:dLbl>
              <c:idx val="2"/>
              <c:layout>
                <c:manualLayout>
                  <c:x val="-0.19150569403248086"/>
                  <c:y val="-0.13453952764845617"/>
                </c:manualLayout>
              </c:layout>
              <c:numFmt formatCode="#.#00%" sourceLinked="0"/>
              <c:spPr>
                <a:noFill/>
                <a:ln w="2464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6DD-4F38-8FDD-FACA4CF14DD8}"/>
                </c:ext>
              </c:extLst>
            </c:dLbl>
            <c:dLbl>
              <c:idx val="3"/>
              <c:layout>
                <c:manualLayout>
                  <c:x val="-9.0547957821061842E-2"/>
                  <c:y val="-0.1431714947070732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200" b="0" i="0" u="none" strike="noStrike" baseline="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повреде, </a:t>
                    </a:r>
                  </a:p>
                  <a:p>
                    <a:pPr>
                      <a:defRPr sz="1200">
                        <a:solidFill>
                          <a:schemeClr val="tx1"/>
                        </a:solidFill>
                      </a:defRPr>
                    </a:pPr>
                    <a:r>
                      <a:rPr lang="ru-RU" sz="1200" b="0" i="0" u="none" strike="noStrike" baseline="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тровања и последице деловања спољних фактора</a:t>
                    </a:r>
                  </a:p>
                  <a:p>
                    <a:pPr>
                      <a:defRPr sz="1200">
                        <a:solidFill>
                          <a:schemeClr val="tx1"/>
                        </a:solidFill>
                      </a:defRPr>
                    </a:pPr>
                    <a:r>
                      <a:rPr lang="ru-RU" sz="1200" b="0" i="0" u="none" strike="noStrike" baseline="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3.4%</a:t>
                    </a:r>
                  </a:p>
                </c:rich>
              </c:tx>
              <c:numFmt formatCode="#.#00%" sourceLinked="0"/>
              <c:spPr>
                <a:noFill/>
                <a:ln w="2464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6DD-4F38-8FDD-FACA4CF14DD8}"/>
                </c:ext>
              </c:extLst>
            </c:dLbl>
            <c:dLbl>
              <c:idx val="4"/>
              <c:layout>
                <c:manualLayout>
                  <c:x val="6.5265705994320439E-2"/>
                  <c:y val="-6.3323864250150574E-2"/>
                </c:manualLayout>
              </c:layout>
              <c:numFmt formatCode="#.#00%" sourceLinked="0"/>
              <c:spPr>
                <a:noFill/>
                <a:ln w="2464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6DD-4F38-8FDD-FACA4CF14DD8}"/>
                </c:ext>
              </c:extLst>
            </c:dLbl>
            <c:dLbl>
              <c:idx val="5"/>
              <c:layout>
                <c:manualLayout>
                  <c:x val="6.9358277288077683E-2"/>
                  <c:y val="2.4988262359910082E-2"/>
                </c:manualLayout>
              </c:layout>
              <c:numFmt formatCode="#.#00%" sourceLinked="0"/>
              <c:spPr>
                <a:noFill/>
                <a:ln w="2464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6DD-4F38-8FDD-FACA4CF14DD8}"/>
                </c:ext>
              </c:extLst>
            </c:dLbl>
            <c:numFmt formatCode="#.#00%" sourceLinked="0"/>
            <c:spPr>
              <a:noFill/>
              <a:ln w="24644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r-Latn-R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rnd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болести система крвотока</c:v>
                </c:pt>
                <c:pt idx="1">
                  <c:v>тумори</c:v>
                </c:pt>
                <c:pt idx="2">
                  <c:v>болести система за дисање</c:v>
                </c:pt>
                <c:pt idx="3">
                  <c:v>повреде, тровања и последице деловања спољних фактора</c:v>
                </c:pt>
                <c:pt idx="4">
                  <c:v>болести система за варење</c:v>
                </c:pt>
                <c:pt idx="5">
                  <c:v>остало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14422</c:v>
                </c:pt>
                <c:pt idx="1">
                  <c:v>6312</c:v>
                </c:pt>
                <c:pt idx="2">
                  <c:v>1268</c:v>
                </c:pt>
                <c:pt idx="3">
                  <c:v>925</c:v>
                </c:pt>
                <c:pt idx="4">
                  <c:v>947</c:v>
                </c:pt>
                <c:pt idx="5">
                  <c:v>3309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6DD-4F38-8FDD-FACA4CF14DD8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D6DD-4F38-8FDD-FACA4CF14D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D6DD-4F38-8FDD-FACA4CF14D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B915-4D32-BB15-8F4A4B5FBF2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2-D6DD-4F38-8FDD-FACA4CF14DD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4-D6DD-4F38-8FDD-FACA4CF14DD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6-D6DD-4F38-8FDD-FACA4CF14DD8}"/>
              </c:ext>
            </c:extLst>
          </c:dPt>
          <c:dLbls>
            <c:numFmt formatCode="0%" sourceLinked="0"/>
            <c:spPr>
              <a:noFill/>
              <a:ln w="24644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21" b="1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R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rnd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болести система крвотока</c:v>
                </c:pt>
                <c:pt idx="1">
                  <c:v>тумори</c:v>
                </c:pt>
                <c:pt idx="2">
                  <c:v>болести система за дисање</c:v>
                </c:pt>
                <c:pt idx="3">
                  <c:v>повреде, тровања и последице деловања спољних фактора</c:v>
                </c:pt>
                <c:pt idx="4">
                  <c:v>болести система за варење</c:v>
                </c:pt>
                <c:pt idx="5">
                  <c:v>остало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17-D6DD-4F38-8FDD-FACA4CF14DD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4644">
          <a:noFill/>
        </a:ln>
        <a:effectLst/>
      </c:spPr>
    </c:plotArea>
    <c:plotVisOnly val="1"/>
    <c:dispBlanksAs val="zero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121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9/7/2017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9/7/2017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9/7/2017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9/7/2017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heartday.org/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7" y="862885"/>
            <a:ext cx="9160681" cy="51773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5"/>
          <a:stretch/>
        </p:blipFill>
        <p:spPr>
          <a:xfrm>
            <a:off x="837127" y="862885"/>
            <a:ext cx="9160681" cy="51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8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2" y="3618963"/>
            <a:ext cx="4301544" cy="27174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2" y="656823"/>
            <a:ext cx="4301544" cy="2627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25" y="656823"/>
            <a:ext cx="4262907" cy="2627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Heart 15"/>
          <p:cNvSpPr/>
          <p:nvPr/>
        </p:nvSpPr>
        <p:spPr>
          <a:xfrm>
            <a:off x="1171977" y="750549"/>
            <a:ext cx="605308" cy="52517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1</a:t>
            </a:r>
            <a:endParaRPr lang="en-US" dirty="0"/>
          </a:p>
        </p:txBody>
      </p:sp>
      <p:sp>
        <p:nvSpPr>
          <p:cNvPr id="17" name="Heart 16"/>
          <p:cNvSpPr/>
          <p:nvPr/>
        </p:nvSpPr>
        <p:spPr>
          <a:xfrm>
            <a:off x="5807656" y="759014"/>
            <a:ext cx="605307" cy="52517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2</a:t>
            </a:r>
            <a:endParaRPr lang="en-US" dirty="0"/>
          </a:p>
        </p:txBody>
      </p:sp>
      <p:sp>
        <p:nvSpPr>
          <p:cNvPr id="18" name="Heart 17"/>
          <p:cNvSpPr/>
          <p:nvPr/>
        </p:nvSpPr>
        <p:spPr>
          <a:xfrm>
            <a:off x="1133342" y="3700888"/>
            <a:ext cx="643943" cy="50513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3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25" y="3618963"/>
            <a:ext cx="4262907" cy="27174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Heart 20"/>
          <p:cNvSpPr/>
          <p:nvPr/>
        </p:nvSpPr>
        <p:spPr>
          <a:xfrm>
            <a:off x="5756855" y="3783171"/>
            <a:ext cx="605307" cy="50513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4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019763" y="2897164"/>
            <a:ext cx="21078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sz="1600" dirty="0" smtClean="0"/>
          </a:p>
          <a:p>
            <a:r>
              <a:rPr lang="sr-Cyrl-RS" sz="1600" dirty="0" smtClean="0"/>
              <a:t>Дан </a:t>
            </a:r>
            <a:r>
              <a:rPr lang="sr-Cyrl-RS" sz="1600" dirty="0" smtClean="0"/>
              <a:t>срца</a:t>
            </a:r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r>
              <a:rPr lang="sr-Cyrl-RS" sz="2000" dirty="0" smtClean="0"/>
              <a:t>1. Румунија</a:t>
            </a:r>
          </a:p>
          <a:p>
            <a:r>
              <a:rPr lang="sr-Cyrl-RS" sz="2000" dirty="0" smtClean="0"/>
              <a:t>2. Италија</a:t>
            </a:r>
          </a:p>
          <a:p>
            <a:r>
              <a:rPr lang="sr-Cyrl-RS" sz="2000" dirty="0" smtClean="0"/>
              <a:t>3. Малта</a:t>
            </a:r>
          </a:p>
          <a:p>
            <a:r>
              <a:rPr lang="sr-Cyrl-RS" sz="2000" dirty="0" smtClean="0"/>
              <a:t>4. Пољска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60611" y="6362112"/>
            <a:ext cx="7128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/>
              <a:t> </a:t>
            </a:r>
            <a:r>
              <a:rPr lang="sr-Cyrl-RS" sz="1200" dirty="0" smtClean="0"/>
              <a:t> </a:t>
            </a:r>
            <a:r>
              <a:rPr lang="en-US" sz="1200" dirty="0" smtClean="0"/>
              <a:t>http://www.world-heart-federation.org/what-we-do/world-heart-day/reports/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713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alphaModFix/>
            <a:lum/>
          </a:blip>
          <a:srcRect/>
          <a:stretch>
            <a:fillRect/>
          </a:stretch>
        </p:blipFill>
        <p:spPr>
          <a:xfrm>
            <a:off x="3953935" y="1744136"/>
            <a:ext cx="4157132" cy="4326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/>
          <p:nvPr/>
        </p:nvPicPr>
        <p:blipFill>
          <a:blip r:embed="rId3">
            <a:alphaModFix/>
            <a:lum/>
          </a:blip>
          <a:srcRect/>
          <a:stretch>
            <a:fillRect/>
          </a:stretch>
        </p:blipFill>
        <p:spPr>
          <a:xfrm>
            <a:off x="8280401" y="1761067"/>
            <a:ext cx="3445933" cy="4309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/>
          <p:nvPr/>
        </p:nvPicPr>
        <p:blipFill>
          <a:blip r:embed="rId4">
            <a:alphaModFix/>
            <a:lum/>
          </a:blip>
          <a:srcRect/>
          <a:stretch>
            <a:fillRect/>
          </a:stretch>
        </p:blipFill>
        <p:spPr>
          <a:xfrm>
            <a:off x="482602" y="1761066"/>
            <a:ext cx="3251200" cy="4342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24934" y="897467"/>
            <a:ext cx="7069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Претходне акције - Нови Сад</a:t>
            </a: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452719"/>
            <a:ext cx="2946866" cy="603350"/>
          </a:xfrm>
        </p:spPr>
        <p:txBody>
          <a:bodyPr/>
          <a:lstStyle/>
          <a:p>
            <a:endParaRPr lang="sr-Cyrl-RS" sz="1600" b="1" dirty="0" smtClean="0"/>
          </a:p>
          <a:p>
            <a:endParaRPr lang="sr-Cyrl-RS" sz="1600" b="1" dirty="0"/>
          </a:p>
          <a:p>
            <a:endParaRPr lang="sr-Cyrl-RS" sz="1600" b="1" dirty="0" smtClean="0"/>
          </a:p>
          <a:p>
            <a:endParaRPr lang="sr-Cyrl-RS" sz="1600" b="1" dirty="0"/>
          </a:p>
          <a:p>
            <a:endParaRPr lang="sr-Cyrl-RS" sz="1600" b="1" dirty="0" smtClean="0"/>
          </a:p>
          <a:p>
            <a:endParaRPr lang="sr-Cyrl-RS" sz="1600" b="1" dirty="0"/>
          </a:p>
          <a:p>
            <a:endParaRPr lang="sr-Cyrl-RS" sz="1600" b="1" dirty="0" smtClean="0"/>
          </a:p>
          <a:p>
            <a:endParaRPr lang="sr-Cyrl-RS" sz="1600" b="1" dirty="0"/>
          </a:p>
          <a:p>
            <a:endParaRPr lang="en-US" sz="1600" dirty="0"/>
          </a:p>
          <a:p>
            <a:r>
              <a:rPr lang="sr-Cyrl-RS" sz="2000" b="1" dirty="0" smtClean="0"/>
              <a:t>Нахраните своје срце</a:t>
            </a:r>
            <a:endParaRPr lang="en-US" sz="2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1159099"/>
            <a:ext cx="3095289" cy="5097239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1600" dirty="0" smtClean="0"/>
              <a:t>Покушај</a:t>
            </a:r>
            <a:r>
              <a:rPr lang="sr-Cyrl-RS" sz="1600" dirty="0" smtClean="0"/>
              <a:t>те</a:t>
            </a:r>
            <a:r>
              <a:rPr lang="en-US" sz="1600" dirty="0" smtClean="0"/>
              <a:t> </a:t>
            </a:r>
            <a:r>
              <a:rPr lang="en-US" sz="1600" dirty="0"/>
              <a:t>да не </a:t>
            </a:r>
            <a:r>
              <a:rPr lang="en-US" sz="1600" dirty="0" smtClean="0"/>
              <a:t>једе</a:t>
            </a:r>
            <a:r>
              <a:rPr lang="sr-Cyrl-RS" sz="1600" dirty="0" smtClean="0"/>
              <a:t>те</a:t>
            </a:r>
            <a:r>
              <a:rPr lang="en-US" sz="1600" dirty="0" smtClean="0"/>
              <a:t> </a:t>
            </a:r>
            <a:r>
              <a:rPr lang="sr-Cyrl-RS" sz="1600" dirty="0"/>
              <a:t>пуно </a:t>
            </a:r>
            <a:r>
              <a:rPr lang="en-US" sz="1600" dirty="0" err="1"/>
              <a:t>прерађене</a:t>
            </a:r>
            <a:r>
              <a:rPr lang="en-US" sz="1600" dirty="0"/>
              <a:t> </a:t>
            </a:r>
            <a:r>
              <a:rPr lang="en-US" sz="1600" dirty="0" err="1"/>
              <a:t>хране</a:t>
            </a:r>
            <a:r>
              <a:rPr lang="en-US" sz="1600" dirty="0"/>
              <a:t>, </a:t>
            </a:r>
            <a:r>
              <a:rPr lang="en-US" sz="1600" dirty="0" err="1"/>
              <a:t>која</a:t>
            </a:r>
            <a:r>
              <a:rPr lang="en-US" sz="1600" dirty="0"/>
              <a:t> </a:t>
            </a:r>
            <a:r>
              <a:rPr lang="en-US" sz="1600" dirty="0" err="1"/>
              <a:t>најчешће</a:t>
            </a:r>
            <a:r>
              <a:rPr lang="en-US" sz="1600" dirty="0"/>
              <a:t> </a:t>
            </a:r>
            <a:r>
              <a:rPr lang="en-US" sz="1600" dirty="0" err="1"/>
              <a:t>садржи</a:t>
            </a:r>
            <a:r>
              <a:rPr lang="en-US" sz="1600" dirty="0"/>
              <a:t> </a:t>
            </a:r>
            <a:r>
              <a:rPr lang="en-US" sz="1600" dirty="0" err="1"/>
              <a:t>вишак</a:t>
            </a:r>
            <a:r>
              <a:rPr lang="en-US" sz="1600" dirty="0"/>
              <a:t> </a:t>
            </a:r>
            <a:r>
              <a:rPr lang="en-US" sz="1600" dirty="0" err="1"/>
              <a:t>шећера</a:t>
            </a:r>
            <a:r>
              <a:rPr lang="en-US" sz="1600" dirty="0"/>
              <a:t> и </a:t>
            </a:r>
            <a:r>
              <a:rPr lang="en-US" sz="1600" dirty="0" err="1"/>
              <a:t>масти</a:t>
            </a:r>
            <a:endParaRPr lang="en-US" sz="1600" dirty="0"/>
          </a:p>
          <a:p>
            <a:pPr lvl="0"/>
            <a:r>
              <a:rPr lang="en-US" sz="1600" dirty="0" smtClean="0"/>
              <a:t>Смањи</a:t>
            </a:r>
            <a:r>
              <a:rPr lang="sr-Cyrl-RS" sz="1600" dirty="0" smtClean="0"/>
              <a:t>те</a:t>
            </a:r>
            <a:r>
              <a:rPr lang="en-US" sz="1600" dirty="0" smtClean="0"/>
              <a:t> </a:t>
            </a:r>
            <a:r>
              <a:rPr lang="en-US" sz="1600" dirty="0"/>
              <a:t>конзумирање заслађених напитака и воћних сокова – </a:t>
            </a:r>
            <a:r>
              <a:rPr lang="en-US" sz="1600" dirty="0" smtClean="0"/>
              <a:t>изабери</a:t>
            </a:r>
            <a:r>
              <a:rPr lang="sr-Cyrl-RS" sz="1600" dirty="0" smtClean="0"/>
              <a:t>те</a:t>
            </a:r>
            <a:r>
              <a:rPr lang="en-US" sz="1600" dirty="0" smtClean="0"/>
              <a:t> </a:t>
            </a:r>
            <a:r>
              <a:rPr lang="en-US" sz="1600" dirty="0"/>
              <a:t>воду или незаслађене сокове</a:t>
            </a:r>
          </a:p>
          <a:p>
            <a:pPr lvl="0"/>
            <a:r>
              <a:rPr lang="en-US" sz="1600" dirty="0" smtClean="0"/>
              <a:t>Замени</a:t>
            </a:r>
            <a:r>
              <a:rPr lang="sr-Cyrl-RS" sz="1600" dirty="0" smtClean="0"/>
              <a:t>те</a:t>
            </a:r>
            <a:r>
              <a:rPr lang="en-US" sz="1600" dirty="0" smtClean="0"/>
              <a:t> слаткише</a:t>
            </a:r>
            <a:r>
              <a:rPr lang="sr-Cyrl-RS" sz="1600" dirty="0" smtClean="0"/>
              <a:t> </a:t>
            </a:r>
            <a:r>
              <a:rPr lang="en-US" sz="1600" dirty="0" smtClean="0"/>
              <a:t>свеж</a:t>
            </a:r>
            <a:r>
              <a:rPr lang="sr-Cyrl-RS" sz="1600" dirty="0" smtClean="0"/>
              <a:t>им</a:t>
            </a:r>
            <a:r>
              <a:rPr lang="en-US" sz="1600" dirty="0" smtClean="0"/>
              <a:t> воће</a:t>
            </a:r>
            <a:r>
              <a:rPr lang="sr-Cyrl-RS" sz="1600" dirty="0" smtClean="0"/>
              <a:t>м</a:t>
            </a:r>
            <a:endParaRPr lang="en-US" sz="1600" dirty="0"/>
          </a:p>
          <a:p>
            <a:pPr lvl="0"/>
            <a:r>
              <a:rPr lang="en-US" sz="1600" dirty="0" smtClean="0"/>
              <a:t>Покушај</a:t>
            </a:r>
            <a:r>
              <a:rPr lang="sr-Cyrl-RS" sz="1600" dirty="0" smtClean="0"/>
              <a:t>те</a:t>
            </a:r>
            <a:r>
              <a:rPr lang="en-US" sz="1600" dirty="0" smtClean="0"/>
              <a:t> </a:t>
            </a:r>
            <a:r>
              <a:rPr lang="en-US" sz="1600" dirty="0"/>
              <a:t>да </a:t>
            </a:r>
            <a:r>
              <a:rPr lang="en-US" sz="1600" dirty="0" smtClean="0"/>
              <a:t>једе</a:t>
            </a:r>
            <a:r>
              <a:rPr lang="sr-Cyrl-RS" sz="1600" dirty="0" smtClean="0"/>
              <a:t>те</a:t>
            </a:r>
            <a:r>
              <a:rPr lang="en-US" sz="1600" dirty="0" smtClean="0"/>
              <a:t> </a:t>
            </a:r>
            <a:r>
              <a:rPr lang="sr-Cyrl-RS" sz="1600" dirty="0" smtClean="0"/>
              <a:t>                </a:t>
            </a:r>
            <a:r>
              <a:rPr lang="en-US" sz="1600" dirty="0" smtClean="0"/>
              <a:t>5 </a:t>
            </a:r>
            <a:r>
              <a:rPr lang="en-US" sz="1600" dirty="0"/>
              <a:t>порција (величине шаке) воћа и поврћа дневно - које може бити свеже, </a:t>
            </a:r>
            <a:r>
              <a:rPr lang="sr-Cyrl-RS" sz="1600" dirty="0" smtClean="0"/>
              <a:t>замрзнуто</a:t>
            </a:r>
            <a:r>
              <a:rPr lang="en-US" sz="1600" dirty="0" smtClean="0"/>
              <a:t>, </a:t>
            </a:r>
            <a:r>
              <a:rPr lang="en-US" sz="1600" dirty="0"/>
              <a:t>из конзерве или сушено</a:t>
            </a:r>
          </a:p>
          <a:p>
            <a:pPr lvl="0"/>
            <a:r>
              <a:rPr lang="en-US" sz="1600" dirty="0" smtClean="0"/>
              <a:t>Конзумирај</a:t>
            </a:r>
            <a:r>
              <a:rPr lang="sr-Cyrl-RS" sz="1600" dirty="0" smtClean="0"/>
              <a:t>те</a:t>
            </a:r>
            <a:r>
              <a:rPr lang="en-US" sz="1600" dirty="0" smtClean="0"/>
              <a:t> </a:t>
            </a:r>
            <a:r>
              <a:rPr lang="en-US" sz="1600" dirty="0"/>
              <a:t>алкохол </a:t>
            </a:r>
            <a:r>
              <a:rPr lang="sr-Cyrl-RS" sz="1600" dirty="0" smtClean="0"/>
              <a:t>само </a:t>
            </a:r>
            <a:r>
              <a:rPr lang="en-US" sz="1600" dirty="0" smtClean="0"/>
              <a:t>у </a:t>
            </a:r>
            <a:r>
              <a:rPr lang="sr-Cyrl-RS" sz="1600" dirty="0" smtClean="0"/>
              <a:t>умереним количинама</a:t>
            </a:r>
            <a:endParaRPr lang="en-US" sz="1600" dirty="0"/>
          </a:p>
          <a:p>
            <a:pPr lvl="0"/>
            <a:r>
              <a:rPr lang="en-US" sz="1600" dirty="0" smtClean="0"/>
              <a:t>Припреми</a:t>
            </a:r>
            <a:r>
              <a:rPr lang="sr-Cyrl-RS" sz="1600" dirty="0" smtClean="0"/>
              <a:t>те</a:t>
            </a:r>
            <a:r>
              <a:rPr lang="en-US" sz="1600" dirty="0" smtClean="0"/>
              <a:t> </a:t>
            </a:r>
            <a:r>
              <a:rPr lang="en-US" sz="1600" dirty="0"/>
              <a:t>оброке за школу и посао код </a:t>
            </a:r>
            <a:r>
              <a:rPr lang="en-US" sz="1600" dirty="0" smtClean="0"/>
              <a:t>куће</a:t>
            </a:r>
            <a:r>
              <a:rPr lang="sr-Cyrl-RS" sz="1600" dirty="0" smtClean="0"/>
              <a:t>.</a:t>
            </a:r>
            <a:endParaRPr lang="en-US" sz="1600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452717"/>
            <a:ext cx="2936241" cy="603351"/>
          </a:xfrm>
        </p:spPr>
        <p:txBody>
          <a:bodyPr/>
          <a:lstStyle/>
          <a:p>
            <a:r>
              <a:rPr lang="sr-Cyrl-RS" sz="2000" b="1" dirty="0" smtClean="0"/>
              <a:t>Покрените своје срце</a:t>
            </a:r>
            <a:endParaRPr lang="en-US" sz="20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3873106" y="1159099"/>
            <a:ext cx="3133001" cy="5097239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1900" dirty="0" smtClean="0"/>
              <a:t>Потруди</a:t>
            </a:r>
            <a:r>
              <a:rPr lang="sr-Cyrl-RS" sz="1900" dirty="0" smtClean="0"/>
              <a:t>те</a:t>
            </a:r>
            <a:r>
              <a:rPr lang="en-US" sz="1900" dirty="0" smtClean="0"/>
              <a:t> </a:t>
            </a:r>
            <a:r>
              <a:rPr lang="en-US" sz="1900" dirty="0"/>
              <a:t>се да најмање </a:t>
            </a:r>
            <a:r>
              <a:rPr lang="sr-Cyrl-RS" sz="1900" dirty="0" smtClean="0"/>
              <a:t>           </a:t>
            </a:r>
            <a:r>
              <a:rPr lang="en-US" sz="1900" dirty="0" smtClean="0"/>
              <a:t>5 </a:t>
            </a:r>
            <a:r>
              <a:rPr lang="en-US" sz="1900" dirty="0"/>
              <a:t>пута недељно </a:t>
            </a:r>
            <a:r>
              <a:rPr lang="en-US" sz="1900" dirty="0" smtClean="0"/>
              <a:t>одвоји</a:t>
            </a:r>
            <a:r>
              <a:rPr lang="sr-Cyrl-RS" sz="1900" dirty="0" smtClean="0"/>
              <a:t>те</a:t>
            </a:r>
            <a:r>
              <a:rPr lang="en-US" sz="1900" dirty="0" smtClean="0"/>
              <a:t> </a:t>
            </a:r>
            <a:r>
              <a:rPr lang="sr-Cyrl-RS" sz="1900" dirty="0" smtClean="0"/>
              <a:t>         </a:t>
            </a:r>
            <a:r>
              <a:rPr lang="en-US" sz="1900" dirty="0" smtClean="0"/>
              <a:t>30 </a:t>
            </a:r>
            <a:r>
              <a:rPr lang="en-US" sz="1900" dirty="0"/>
              <a:t>минута за физичке активности умереног </a:t>
            </a:r>
            <a:r>
              <a:rPr lang="en-US" sz="1900" dirty="0" smtClean="0"/>
              <a:t>интензитета</a:t>
            </a:r>
            <a:endParaRPr lang="sr-Cyrl-RS" sz="1900" dirty="0" smtClean="0"/>
          </a:p>
          <a:p>
            <a:pPr lvl="0"/>
            <a:r>
              <a:rPr lang="sr-Cyrl-RS" sz="1900" dirty="0" smtClean="0"/>
              <a:t>Ходање</a:t>
            </a:r>
            <a:r>
              <a:rPr lang="en-US" sz="1900" dirty="0" smtClean="0"/>
              <a:t>, </a:t>
            </a:r>
            <a:r>
              <a:rPr lang="en-US" sz="1900" dirty="0"/>
              <a:t>кућни послови, рад у башти и плес се такође рачунају</a:t>
            </a:r>
          </a:p>
          <a:p>
            <a:pPr lvl="0"/>
            <a:r>
              <a:rPr lang="en-US" sz="1900" dirty="0" smtClean="0"/>
              <a:t>Буди</a:t>
            </a:r>
            <a:r>
              <a:rPr lang="sr-Cyrl-RS" sz="1900" dirty="0" smtClean="0"/>
              <a:t>те</a:t>
            </a:r>
            <a:r>
              <a:rPr lang="en-US" sz="1900" dirty="0" smtClean="0"/>
              <a:t> </a:t>
            </a:r>
            <a:r>
              <a:rPr lang="en-US" sz="1900" dirty="0"/>
              <a:t>активнији током дана – </a:t>
            </a:r>
            <a:r>
              <a:rPr lang="en-US" sz="1900" dirty="0" smtClean="0"/>
              <a:t>користи</a:t>
            </a:r>
            <a:r>
              <a:rPr lang="sr-Cyrl-RS" sz="1900" dirty="0" smtClean="0"/>
              <a:t>те</a:t>
            </a:r>
            <a:r>
              <a:rPr lang="en-US" sz="1900" dirty="0" smtClean="0"/>
              <a:t> </a:t>
            </a:r>
            <a:r>
              <a:rPr lang="en-US" sz="1900" dirty="0"/>
              <a:t>степенице</a:t>
            </a:r>
            <a:r>
              <a:rPr lang="en-US" sz="1900" dirty="0" smtClean="0"/>
              <a:t>,</a:t>
            </a:r>
            <a:r>
              <a:rPr lang="sr-Cyrl-RS" sz="1900" dirty="0" smtClean="0"/>
              <a:t> ходајте</a:t>
            </a:r>
            <a:r>
              <a:rPr lang="en-US" sz="1900" dirty="0" smtClean="0"/>
              <a:t> </a:t>
            </a:r>
            <a:r>
              <a:rPr lang="en-US" sz="1900" dirty="0"/>
              <a:t>или </a:t>
            </a:r>
            <a:r>
              <a:rPr lang="en-US" sz="1900" dirty="0" smtClean="0"/>
              <a:t>вози</a:t>
            </a:r>
            <a:r>
              <a:rPr lang="sr-Cyrl-RS" sz="1900" dirty="0" smtClean="0"/>
              <a:t>те</a:t>
            </a:r>
            <a:r>
              <a:rPr lang="en-US" sz="1900" dirty="0" smtClean="0"/>
              <a:t> </a:t>
            </a:r>
            <a:r>
              <a:rPr lang="en-US" sz="1900" dirty="0"/>
              <a:t>бицикл уместо </a:t>
            </a:r>
            <a:r>
              <a:rPr lang="sr-Cyrl-RS" sz="1900" dirty="0"/>
              <a:t>вожње </a:t>
            </a:r>
            <a:r>
              <a:rPr lang="en-US" sz="1900" dirty="0" err="1"/>
              <a:t>аутомобилом</a:t>
            </a:r>
            <a:r>
              <a:rPr lang="en-US" sz="1900" dirty="0"/>
              <a:t> и</a:t>
            </a:r>
            <a:r>
              <a:rPr lang="sr-Cyrl-RS" sz="1900" dirty="0"/>
              <a:t>ли</a:t>
            </a:r>
            <a:r>
              <a:rPr lang="en-US" sz="1900" dirty="0"/>
              <a:t> </a:t>
            </a:r>
            <a:r>
              <a:rPr lang="en-US" sz="1900" dirty="0" err="1"/>
              <a:t>градским</a:t>
            </a:r>
            <a:r>
              <a:rPr lang="en-US" sz="1900" dirty="0"/>
              <a:t> </a:t>
            </a:r>
            <a:r>
              <a:rPr lang="en-US" sz="1900" dirty="0" err="1"/>
              <a:t>превозом</a:t>
            </a:r>
            <a:endParaRPr lang="en-US" sz="1900" dirty="0"/>
          </a:p>
          <a:p>
            <a:pPr lvl="0"/>
            <a:r>
              <a:rPr lang="en-US" sz="1900" dirty="0" smtClean="0"/>
              <a:t>Вежбај</a:t>
            </a:r>
            <a:r>
              <a:rPr lang="sr-Cyrl-RS" sz="1900" dirty="0" smtClean="0"/>
              <a:t>те</a:t>
            </a:r>
            <a:r>
              <a:rPr lang="en-US" sz="1900" dirty="0" smtClean="0"/>
              <a:t> </a:t>
            </a:r>
            <a:r>
              <a:rPr lang="en-US" sz="1900" dirty="0"/>
              <a:t>са пријатељима и породицом, </a:t>
            </a:r>
            <a:r>
              <a:rPr lang="en-US" sz="1900" dirty="0" smtClean="0"/>
              <a:t>биће</a:t>
            </a:r>
            <a:r>
              <a:rPr lang="sr-Cyrl-RS" sz="1900" dirty="0" smtClean="0"/>
              <a:t>те</a:t>
            </a:r>
            <a:r>
              <a:rPr lang="en-US" sz="1900" dirty="0" smtClean="0"/>
              <a:t> </a:t>
            </a:r>
            <a:r>
              <a:rPr lang="en-US" sz="1900" dirty="0"/>
              <a:t>мотивисанији јер је забавније</a:t>
            </a:r>
          </a:p>
          <a:p>
            <a:pPr lvl="0"/>
            <a:r>
              <a:rPr lang="en-US" sz="1900" dirty="0"/>
              <a:t>Пре него што </a:t>
            </a:r>
            <a:r>
              <a:rPr lang="en-US" sz="1900" dirty="0" smtClean="0"/>
              <a:t>започне</a:t>
            </a:r>
            <a:r>
              <a:rPr lang="sr-Cyrl-RS" sz="1900" dirty="0" smtClean="0"/>
              <a:t>те</a:t>
            </a:r>
            <a:r>
              <a:rPr lang="en-US" sz="1900" dirty="0" smtClean="0"/>
              <a:t> </a:t>
            </a:r>
            <a:r>
              <a:rPr lang="en-US" sz="1900" dirty="0"/>
              <a:t>било какав програм вежби </a:t>
            </a:r>
            <a:r>
              <a:rPr lang="en-US" sz="1900" dirty="0" smtClean="0"/>
              <a:t>консултуј</a:t>
            </a:r>
            <a:r>
              <a:rPr lang="sr-Cyrl-RS" sz="1900" dirty="0" smtClean="0"/>
              <a:t>те Вашег</a:t>
            </a:r>
            <a:r>
              <a:rPr lang="en-US" sz="1900" dirty="0" smtClean="0"/>
              <a:t> л</a:t>
            </a:r>
            <a:r>
              <a:rPr lang="sr-Cyrl-RS" sz="1900" dirty="0" smtClean="0"/>
              <a:t>е</a:t>
            </a:r>
            <a:r>
              <a:rPr lang="en-US" sz="1900" dirty="0" smtClean="0"/>
              <a:t>кара</a:t>
            </a:r>
            <a:endParaRPr lang="en-US" sz="1900" dirty="0"/>
          </a:p>
          <a:p>
            <a:pPr lvl="0"/>
            <a:r>
              <a:rPr lang="en-US" sz="1900" dirty="0" smtClean="0"/>
              <a:t>Скини</a:t>
            </a:r>
            <a:r>
              <a:rPr lang="sr-Cyrl-RS" sz="1900" dirty="0" smtClean="0"/>
              <a:t>те</a:t>
            </a:r>
            <a:r>
              <a:rPr lang="en-US" sz="1900" dirty="0" smtClean="0"/>
              <a:t> неку</a:t>
            </a:r>
            <a:r>
              <a:rPr lang="sr-Cyrl-RS" sz="1900" dirty="0" smtClean="0"/>
              <a:t> од</a:t>
            </a:r>
            <a:r>
              <a:rPr lang="en-US" sz="1900" dirty="0" smtClean="0"/>
              <a:t> </a:t>
            </a:r>
            <a:r>
              <a:rPr lang="en-US" sz="1900" dirty="0"/>
              <a:t>апликацију за вежбање или </a:t>
            </a:r>
            <a:r>
              <a:rPr lang="en-US" sz="1900" dirty="0" smtClean="0"/>
              <a:t>користи</a:t>
            </a:r>
            <a:r>
              <a:rPr lang="sr-Cyrl-RS" sz="1900" dirty="0" smtClean="0"/>
              <a:t>те</a:t>
            </a:r>
            <a:r>
              <a:rPr lang="en-US" sz="1900" dirty="0" smtClean="0"/>
              <a:t> </a:t>
            </a:r>
            <a:r>
              <a:rPr lang="en-US" sz="1900" dirty="0"/>
              <a:t>педометар како би </a:t>
            </a:r>
            <a:r>
              <a:rPr lang="en-US" sz="1900" dirty="0" smtClean="0"/>
              <a:t>бележи</a:t>
            </a:r>
            <a:r>
              <a:rPr lang="sr-Cyrl-RS" sz="1900" dirty="0" smtClean="0"/>
              <a:t>ли</a:t>
            </a:r>
            <a:r>
              <a:rPr lang="en-US" sz="1900" dirty="0" smtClean="0"/>
              <a:t> </a:t>
            </a:r>
            <a:r>
              <a:rPr lang="en-US" sz="1900" dirty="0"/>
              <a:t>свој </a:t>
            </a:r>
            <a:r>
              <a:rPr lang="en-US" sz="1900" dirty="0" smtClean="0"/>
              <a:t>напредак</a:t>
            </a:r>
            <a:r>
              <a:rPr lang="sr-Cyrl-RS" sz="1900" dirty="0" smtClean="0"/>
              <a:t>.</a:t>
            </a:r>
            <a:endParaRPr lang="en-US" sz="1900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124702" y="457200"/>
            <a:ext cx="2628898" cy="609600"/>
          </a:xfrm>
        </p:spPr>
        <p:txBody>
          <a:bodyPr/>
          <a:lstStyle/>
          <a:p>
            <a:r>
              <a:rPr lang="sr-Cyrl-RS" sz="2000" b="1" dirty="0" smtClean="0"/>
              <a:t>Волите своје срце</a:t>
            </a:r>
            <a:endParaRPr lang="en-US" sz="2000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7124700" y="1159099"/>
            <a:ext cx="3220643" cy="5097239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1700" dirty="0" err="1"/>
              <a:t>За</a:t>
            </a:r>
            <a:r>
              <a:rPr lang="en-US" sz="1700" dirty="0"/>
              <a:t> </a:t>
            </a:r>
            <a:r>
              <a:rPr lang="en-US" sz="1700" dirty="0" err="1"/>
              <a:t>две</a:t>
            </a:r>
            <a:r>
              <a:rPr lang="en-US" sz="1700" dirty="0"/>
              <a:t> </a:t>
            </a:r>
            <a:r>
              <a:rPr lang="en-US" sz="1700" dirty="0" err="1"/>
              <a:t>године</a:t>
            </a:r>
            <a:r>
              <a:rPr lang="en-US" sz="1700" dirty="0"/>
              <a:t> </a:t>
            </a:r>
            <a:r>
              <a:rPr lang="en-US" sz="1700" dirty="0" err="1"/>
              <a:t>од</a:t>
            </a:r>
            <a:r>
              <a:rPr lang="en-US" sz="1700" dirty="0"/>
              <a:t> </a:t>
            </a:r>
            <a:r>
              <a:rPr lang="en-US" sz="1700" dirty="0" err="1"/>
              <a:t>престанка</a:t>
            </a:r>
            <a:r>
              <a:rPr lang="en-US" sz="1700" dirty="0"/>
              <a:t> </a:t>
            </a:r>
            <a:r>
              <a:rPr lang="en-US" sz="1700" dirty="0" err="1"/>
              <a:t>пушења</a:t>
            </a:r>
            <a:r>
              <a:rPr lang="en-US" sz="1700" dirty="0"/>
              <a:t>, </a:t>
            </a:r>
            <a:r>
              <a:rPr lang="en-US" sz="1700" dirty="0" err="1"/>
              <a:t>ризик</a:t>
            </a:r>
            <a:r>
              <a:rPr lang="en-US" sz="1700" dirty="0"/>
              <a:t> </a:t>
            </a:r>
            <a:r>
              <a:rPr lang="en-US" sz="1700" dirty="0" err="1"/>
              <a:t>од</a:t>
            </a:r>
            <a:r>
              <a:rPr lang="en-US" sz="1700" dirty="0"/>
              <a:t> </a:t>
            </a:r>
            <a:r>
              <a:rPr lang="en-US" sz="1700" dirty="0" err="1"/>
              <a:t>развоја</a:t>
            </a:r>
            <a:r>
              <a:rPr lang="en-US" sz="1700" dirty="0"/>
              <a:t> </a:t>
            </a:r>
            <a:r>
              <a:rPr lang="en-US" sz="1700" dirty="0" err="1"/>
              <a:t>коронарне</a:t>
            </a:r>
            <a:r>
              <a:rPr lang="en-US" sz="1700" dirty="0"/>
              <a:t> </a:t>
            </a:r>
            <a:r>
              <a:rPr lang="en-US" sz="1700" dirty="0" err="1"/>
              <a:t>болести</a:t>
            </a:r>
            <a:r>
              <a:rPr lang="en-US" sz="1700" dirty="0"/>
              <a:t> </a:t>
            </a:r>
            <a:r>
              <a:rPr lang="en-US" sz="1700" dirty="0" err="1"/>
              <a:t>се</a:t>
            </a:r>
            <a:r>
              <a:rPr lang="en-US" sz="1700" dirty="0"/>
              <a:t> </a:t>
            </a:r>
            <a:r>
              <a:rPr lang="en-US" sz="1700" dirty="0" err="1"/>
              <a:t>значајно</a:t>
            </a:r>
            <a:r>
              <a:rPr lang="en-US" sz="1700" dirty="0"/>
              <a:t> </a:t>
            </a:r>
            <a:r>
              <a:rPr lang="en-US" sz="1700" dirty="0" err="1"/>
              <a:t>смањује</a:t>
            </a:r>
            <a:endParaRPr lang="en-US" sz="1700" dirty="0"/>
          </a:p>
          <a:p>
            <a:pPr lvl="0"/>
            <a:r>
              <a:rPr lang="en-US" sz="1700" dirty="0" err="1"/>
              <a:t>После</a:t>
            </a:r>
            <a:r>
              <a:rPr lang="en-US" sz="1700" dirty="0"/>
              <a:t> 15 </a:t>
            </a:r>
            <a:r>
              <a:rPr lang="en-US" sz="1700" dirty="0" err="1"/>
              <a:t>година</a:t>
            </a:r>
            <a:r>
              <a:rPr lang="en-US" sz="1700" dirty="0"/>
              <a:t> </a:t>
            </a:r>
            <a:r>
              <a:rPr lang="en-US" sz="1700" dirty="0" err="1"/>
              <a:t>ризик</a:t>
            </a:r>
            <a:r>
              <a:rPr lang="en-US" sz="1700" dirty="0"/>
              <a:t> </a:t>
            </a:r>
            <a:r>
              <a:rPr lang="en-US" sz="1700" dirty="0" err="1"/>
              <a:t>од</a:t>
            </a:r>
            <a:r>
              <a:rPr lang="en-US" sz="1700" dirty="0"/>
              <a:t> КВБ </a:t>
            </a:r>
            <a:r>
              <a:rPr lang="en-US" sz="1700" dirty="0" err="1"/>
              <a:t>је</a:t>
            </a:r>
            <a:r>
              <a:rPr lang="en-US" sz="1700" dirty="0"/>
              <a:t> </a:t>
            </a:r>
            <a:r>
              <a:rPr lang="en-US" sz="1700" dirty="0" err="1"/>
              <a:t>исти</a:t>
            </a:r>
            <a:r>
              <a:rPr lang="en-US" sz="1700" dirty="0"/>
              <a:t> </a:t>
            </a:r>
            <a:r>
              <a:rPr lang="en-US" sz="1700" dirty="0" err="1"/>
              <a:t>као</a:t>
            </a:r>
            <a:r>
              <a:rPr lang="en-US" sz="1700" dirty="0"/>
              <a:t> </a:t>
            </a:r>
            <a:r>
              <a:rPr lang="en-US" sz="1700" dirty="0" err="1"/>
              <a:t>код</a:t>
            </a:r>
            <a:r>
              <a:rPr lang="en-US" sz="1700" dirty="0"/>
              <a:t> </a:t>
            </a:r>
            <a:r>
              <a:rPr lang="en-US" sz="1700" dirty="0" err="1"/>
              <a:t>непушача</a:t>
            </a:r>
            <a:endParaRPr lang="en-US" sz="1700" dirty="0"/>
          </a:p>
          <a:p>
            <a:pPr lvl="0"/>
            <a:r>
              <a:rPr lang="en-US" sz="1700" dirty="0" err="1"/>
              <a:t>Пасивно</a:t>
            </a:r>
            <a:r>
              <a:rPr lang="en-US" sz="1700" dirty="0"/>
              <a:t> </a:t>
            </a:r>
            <a:r>
              <a:rPr lang="en-US" sz="1700" dirty="0" err="1"/>
              <a:t>пушење</a:t>
            </a:r>
            <a:r>
              <a:rPr lang="en-US" sz="1700" dirty="0"/>
              <a:t> </a:t>
            </a:r>
            <a:r>
              <a:rPr lang="en-US" sz="1700" dirty="0" err="1"/>
              <a:t>може</a:t>
            </a:r>
            <a:r>
              <a:rPr lang="en-US" sz="1700" dirty="0"/>
              <a:t> </a:t>
            </a:r>
            <a:r>
              <a:rPr lang="en-US" sz="1700" dirty="0" err="1"/>
              <a:t>бити</a:t>
            </a:r>
            <a:r>
              <a:rPr lang="en-US" sz="1700" dirty="0"/>
              <a:t> </a:t>
            </a:r>
            <a:r>
              <a:rPr lang="en-US" sz="1700" dirty="0" err="1"/>
              <a:t>узрок</a:t>
            </a:r>
            <a:r>
              <a:rPr lang="en-US" sz="1700" dirty="0"/>
              <a:t> КВБ </a:t>
            </a:r>
            <a:r>
              <a:rPr lang="en-US" sz="1700" dirty="0" err="1"/>
              <a:t>код</a:t>
            </a:r>
            <a:r>
              <a:rPr lang="en-US" sz="1700" dirty="0"/>
              <a:t> </a:t>
            </a:r>
            <a:r>
              <a:rPr lang="en-US" sz="1700" dirty="0" err="1"/>
              <a:t>непушача</a:t>
            </a:r>
            <a:endParaRPr lang="en-US" sz="1700" dirty="0"/>
          </a:p>
          <a:p>
            <a:pPr lvl="0"/>
            <a:r>
              <a:rPr lang="en-US" sz="1700" dirty="0"/>
              <a:t>Због тога престанком пушења не само да </a:t>
            </a:r>
            <a:r>
              <a:rPr lang="en-US" sz="1700" dirty="0" smtClean="0"/>
              <a:t>унапређује</a:t>
            </a:r>
            <a:r>
              <a:rPr lang="sr-Cyrl-RS" sz="1700" dirty="0" smtClean="0"/>
              <a:t>те</a:t>
            </a:r>
            <a:r>
              <a:rPr lang="en-US" sz="1700" dirty="0" smtClean="0"/>
              <a:t> </a:t>
            </a:r>
            <a:r>
              <a:rPr lang="en-US" sz="1700" dirty="0"/>
              <a:t>своје здравље, већ и здравље људи око </a:t>
            </a:r>
            <a:r>
              <a:rPr lang="sr-Cyrl-RS" sz="1700" dirty="0" smtClean="0"/>
              <a:t>Вас</a:t>
            </a:r>
            <a:endParaRPr lang="en-US" sz="1700" dirty="0"/>
          </a:p>
          <a:p>
            <a:pPr lvl="0"/>
            <a:r>
              <a:rPr lang="sr-Cyrl-RS" sz="1700" dirty="0" smtClean="0"/>
              <a:t>Уколико имате</a:t>
            </a:r>
            <a:r>
              <a:rPr lang="en-US" sz="1700" dirty="0" smtClean="0"/>
              <a:t> </a:t>
            </a:r>
            <a:r>
              <a:rPr lang="en-US" sz="1700" dirty="0"/>
              <a:t>проблема са остављањем пушења, </a:t>
            </a:r>
            <a:r>
              <a:rPr lang="en-US" sz="1700" dirty="0" smtClean="0"/>
              <a:t>потражи</a:t>
            </a:r>
            <a:r>
              <a:rPr lang="sr-Cyrl-RS" sz="1700" dirty="0" smtClean="0"/>
              <a:t>те</a:t>
            </a:r>
            <a:r>
              <a:rPr lang="en-US" sz="1700" dirty="0" smtClean="0"/>
              <a:t> </a:t>
            </a:r>
            <a:r>
              <a:rPr lang="en-US" sz="1700" dirty="0"/>
              <a:t>помоћ професионалних </a:t>
            </a:r>
            <a:r>
              <a:rPr lang="en-US" sz="1700" dirty="0" smtClean="0"/>
              <a:t>саветник</a:t>
            </a:r>
            <a:r>
              <a:rPr lang="sr-Cyrl-RS" sz="1700" dirty="0" smtClean="0"/>
              <a:t>а који постоје у здравственим установама.</a:t>
            </a:r>
            <a:endParaRPr lang="en-US" sz="1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6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8" y="2047740"/>
            <a:ext cx="4942092" cy="1764406"/>
          </a:xfrm>
        </p:spPr>
        <p:txBody>
          <a:bodyPr>
            <a:normAutofit fontScale="90000"/>
          </a:bodyPr>
          <a:lstStyle/>
          <a:p>
            <a:r>
              <a:rPr lang="sr-Cyrl-RS" sz="2200" b="1" dirty="0" smtClean="0"/>
              <a:t/>
            </a:r>
            <a:br>
              <a:rPr lang="sr-Cyrl-RS" sz="2200" b="1" dirty="0" smtClean="0"/>
            </a:br>
            <a:r>
              <a:rPr lang="sr-Cyrl-RS" sz="2200" b="1" dirty="0"/>
              <a:t/>
            </a:r>
            <a:br>
              <a:rPr lang="sr-Cyrl-RS" sz="2200" b="1" dirty="0"/>
            </a:br>
            <a:r>
              <a:rPr lang="sr-Cyrl-RS" sz="2200" b="1" dirty="0" smtClean="0"/>
              <a:t/>
            </a:r>
            <a:br>
              <a:rPr lang="sr-Cyrl-RS" sz="2200" b="1" dirty="0" smtClean="0"/>
            </a:br>
            <a:r>
              <a:rPr lang="sr-Cyrl-RS" sz="2200" b="1" dirty="0"/>
              <a:t/>
            </a:r>
            <a:br>
              <a:rPr lang="sr-Cyrl-RS" sz="2200" b="1" dirty="0"/>
            </a:br>
            <a:r>
              <a:rPr lang="sr-Cyrl-RS" sz="2200" b="1" dirty="0" smtClean="0"/>
              <a:t/>
            </a:r>
            <a:br>
              <a:rPr lang="sr-Cyrl-RS" sz="2200" b="1" dirty="0" smtClean="0"/>
            </a:br>
            <a:r>
              <a:rPr lang="sr-Cyrl-RS" sz="2200" b="1" dirty="0"/>
              <a:t/>
            </a:r>
            <a:br>
              <a:rPr lang="sr-Cyrl-RS" sz="2200" b="1" dirty="0"/>
            </a:br>
            <a:r>
              <a:rPr lang="sr-Cyrl-RS" sz="2200" b="1" dirty="0" smtClean="0"/>
              <a:t/>
            </a:r>
            <a:br>
              <a:rPr lang="sr-Cyrl-RS" sz="2200" b="1" dirty="0" smtClean="0"/>
            </a:br>
            <a:r>
              <a:rPr lang="sr-Cyrl-RS" sz="2200" b="1" dirty="0"/>
              <a:t/>
            </a:r>
            <a:br>
              <a:rPr lang="sr-Cyrl-RS" sz="2200" b="1" dirty="0"/>
            </a:br>
            <a:r>
              <a:rPr lang="sr-Cyrl-RS" sz="2200" b="1" dirty="0" smtClean="0"/>
              <a:t/>
            </a:r>
            <a:br>
              <a:rPr lang="sr-Cyrl-RS" sz="2200" b="1" dirty="0" smtClean="0"/>
            </a:br>
            <a:r>
              <a:rPr lang="sr-Cyrl-RS" sz="2200" b="1" dirty="0"/>
              <a:t/>
            </a:r>
            <a:br>
              <a:rPr lang="sr-Cyrl-RS" sz="2200" b="1" dirty="0"/>
            </a:br>
            <a:r>
              <a:rPr lang="en-US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Сазнај</a:t>
            </a:r>
            <a:r>
              <a:rPr lang="sr-Cyrl-RS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те</a:t>
            </a:r>
            <a:r>
              <a:rPr lang="en-US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свој ниво шећера у крви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en-US" sz="2000" dirty="0" smtClean="0"/>
              <a:t>Висок </a:t>
            </a:r>
            <a:r>
              <a:rPr lang="en-US" sz="2000" dirty="0"/>
              <a:t>ниво шећера у крви може </a:t>
            </a:r>
            <a:r>
              <a:rPr lang="en-US" sz="2000" dirty="0" err="1"/>
              <a:t>бити</a:t>
            </a:r>
            <a:r>
              <a:rPr lang="en-US" sz="2000" dirty="0"/>
              <a:t> </a:t>
            </a:r>
            <a:r>
              <a:rPr lang="en-US" sz="2000" dirty="0" err="1" smtClean="0"/>
              <a:t>знак</a:t>
            </a:r>
            <a:r>
              <a:rPr lang="sr-Cyrl-RS" sz="2000" dirty="0"/>
              <a:t> </a:t>
            </a:r>
            <a:r>
              <a:rPr lang="sr-Cyrl-RS" sz="2000" dirty="0" smtClean="0"/>
              <a:t>шећерне болести</a:t>
            </a:r>
            <a:r>
              <a:rPr lang="en-US" sz="2000" dirty="0" smtClean="0"/>
              <a:t> </a:t>
            </a:r>
            <a:r>
              <a:rPr lang="sr-Cyrl-RS" sz="2000" dirty="0" smtClean="0"/>
              <a:t>(</a:t>
            </a:r>
            <a:r>
              <a:rPr lang="en-US" sz="2000" dirty="0" err="1" smtClean="0"/>
              <a:t>дијабетес</a:t>
            </a:r>
            <a:r>
              <a:rPr lang="sr-Cyrl-RS" sz="2000" dirty="0" smtClean="0"/>
              <a:t>)</a:t>
            </a:r>
            <a:r>
              <a:rPr lang="en-US" sz="2000" dirty="0" smtClean="0"/>
              <a:t>. </a:t>
            </a: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en-US" sz="2000" dirty="0" smtClean="0"/>
              <a:t>КВБ </a:t>
            </a:r>
            <a:r>
              <a:rPr lang="en-US" sz="2000" dirty="0" err="1"/>
              <a:t>узрок</a:t>
            </a:r>
            <a:r>
              <a:rPr lang="en-US" sz="2000" dirty="0"/>
              <a:t> </a:t>
            </a:r>
            <a:r>
              <a:rPr lang="en-US" sz="2000" dirty="0" err="1" smtClean="0"/>
              <a:t>су</a:t>
            </a:r>
            <a:r>
              <a:rPr lang="en-US" sz="2000" dirty="0" smtClean="0"/>
              <a:t> </a:t>
            </a:r>
            <a:r>
              <a:rPr lang="en-US" sz="2000" dirty="0"/>
              <a:t>69% смртних случајева код људи са дијабетесом. Због </a:t>
            </a:r>
            <a:r>
              <a:rPr lang="en-US" sz="2000" dirty="0" smtClean="0"/>
              <a:t>тога </a:t>
            </a:r>
            <a:r>
              <a:rPr lang="en-US" sz="2000" dirty="0"/>
              <a:t>уколико се не дијагностикује и не лечи на време шећерна болест може довести до срчаног или можданог удара.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812146"/>
            <a:ext cx="4550386" cy="240835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Сазнај</a:t>
            </a:r>
            <a:r>
              <a:rPr lang="sr-Cyrl-RS" sz="1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те</a:t>
            </a:r>
            <a:r>
              <a:rPr lang="en-US" sz="1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свој крвни притисак</a:t>
            </a:r>
            <a:endParaRPr lang="en-US" sz="1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sz="1800" dirty="0" err="1"/>
              <a:t>Висок</a:t>
            </a:r>
            <a:r>
              <a:rPr lang="en-US" sz="1800" dirty="0"/>
              <a:t> </a:t>
            </a:r>
            <a:r>
              <a:rPr lang="en-US" sz="1800" dirty="0" err="1"/>
              <a:t>крвни</a:t>
            </a:r>
            <a:r>
              <a:rPr lang="en-US" sz="1800" dirty="0"/>
              <a:t> </a:t>
            </a:r>
            <a:r>
              <a:rPr lang="en-US" sz="1800" dirty="0" err="1"/>
              <a:t>притисак</a:t>
            </a:r>
            <a:r>
              <a:rPr lang="en-US" sz="1800" dirty="0"/>
              <a:t> </a:t>
            </a:r>
            <a:r>
              <a:rPr lang="en-US" sz="1800" dirty="0" err="1"/>
              <a:t>је</a:t>
            </a:r>
            <a:r>
              <a:rPr lang="en-US" sz="1800" dirty="0"/>
              <a:t> </a:t>
            </a:r>
            <a:r>
              <a:rPr lang="en-US" sz="1800" dirty="0" err="1"/>
              <a:t>главни</a:t>
            </a:r>
            <a:r>
              <a:rPr lang="en-US" sz="1800" dirty="0"/>
              <a:t> </a:t>
            </a:r>
            <a:r>
              <a:rPr lang="en-US" sz="1800" dirty="0" err="1"/>
              <a:t>фактор</a:t>
            </a:r>
            <a:r>
              <a:rPr lang="en-US" sz="1800" dirty="0"/>
              <a:t> </a:t>
            </a:r>
            <a:r>
              <a:rPr lang="en-US" sz="1800" dirty="0" err="1"/>
              <a:t>ризика</a:t>
            </a:r>
            <a:r>
              <a:rPr lang="en-US" sz="1800" dirty="0"/>
              <a:t> </a:t>
            </a:r>
            <a:r>
              <a:rPr lang="en-US" sz="1800" dirty="0" err="1"/>
              <a:t>за</a:t>
            </a:r>
            <a:r>
              <a:rPr lang="en-US" sz="1800" dirty="0"/>
              <a:t> КВБ. Зову га и „тихи убица“ </a:t>
            </a:r>
            <a:r>
              <a:rPr lang="sr-Cyrl-RS" sz="1800" dirty="0" smtClean="0"/>
              <a:t>зато што</a:t>
            </a:r>
            <a:r>
              <a:rPr lang="en-US" sz="1800" dirty="0" smtClean="0"/>
              <a:t> </a:t>
            </a:r>
            <a:r>
              <a:rPr lang="en-US" sz="1800" dirty="0"/>
              <a:t>га обично не прате упозоравајући знаци и симптоми због чега људи најчешће не знају да га имају.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04586" y="927279"/>
            <a:ext cx="41469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Сазнај</a:t>
            </a:r>
            <a:r>
              <a:rPr lang="sr-Cyrl-R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те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ниво холестерола и свој индекс телесне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масе</a:t>
            </a:r>
            <a:endParaRPr lang="sr-Cyrl-RS" b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en-US" dirty="0"/>
          </a:p>
          <a:p>
            <a:r>
              <a:rPr lang="en-US" dirty="0"/>
              <a:t>Висок ниво холестерола доводи се у везу са око 4 милиона смртних случајева годишње, због чега треба да </a:t>
            </a:r>
            <a:r>
              <a:rPr lang="en-US" dirty="0" smtClean="0"/>
              <a:t>посети</a:t>
            </a:r>
            <a:r>
              <a:rPr lang="sr-Cyrl-RS" dirty="0" smtClean="0"/>
              <a:t>те</a:t>
            </a:r>
            <a:r>
              <a:rPr lang="en-US" dirty="0" smtClean="0"/>
              <a:t> </a:t>
            </a:r>
            <a:r>
              <a:rPr lang="sr-Cyrl-RS" dirty="0" smtClean="0"/>
              <a:t>Вашег</a:t>
            </a:r>
            <a:r>
              <a:rPr lang="en-US" dirty="0" smtClean="0"/>
              <a:t> </a:t>
            </a:r>
            <a:r>
              <a:rPr lang="sr-Cyrl-RS" dirty="0"/>
              <a:t>изабраног </a:t>
            </a:r>
            <a:r>
              <a:rPr lang="en-US" dirty="0"/>
              <a:t>лекара и </a:t>
            </a:r>
            <a:r>
              <a:rPr lang="en-US" dirty="0" smtClean="0"/>
              <a:t>сазна</a:t>
            </a:r>
            <a:r>
              <a:rPr lang="sr-Cyrl-RS" dirty="0" smtClean="0"/>
              <a:t>те</a:t>
            </a:r>
            <a:r>
              <a:rPr lang="en-US" dirty="0" smtClean="0"/>
              <a:t> </a:t>
            </a:r>
            <a:r>
              <a:rPr lang="en-US" dirty="0"/>
              <a:t>ниво холестерола у крви, као и своју телесну масу и индекс телесне масе</a:t>
            </a:r>
            <a:r>
              <a:rPr lang="sr-Cyrl-RS" dirty="0"/>
              <a:t> </a:t>
            </a:r>
            <a:r>
              <a:rPr lang="en-US" dirty="0" smtClean="0"/>
              <a:t>(</a:t>
            </a:r>
            <a:r>
              <a:rPr lang="en-US" i="1" dirty="0" smtClean="0"/>
              <a:t>Body Mass Index - BMI</a:t>
            </a:r>
            <a:r>
              <a:rPr lang="en-US" dirty="0" smtClean="0"/>
              <a:t>). </a:t>
            </a:r>
            <a:r>
              <a:rPr lang="en-US" dirty="0"/>
              <a:t>На основу </a:t>
            </a:r>
            <a:r>
              <a:rPr lang="sr-Cyrl-RS" dirty="0" smtClean="0"/>
              <a:t>ових</a:t>
            </a:r>
            <a:r>
              <a:rPr lang="en-US" dirty="0" smtClean="0"/>
              <a:t> </a:t>
            </a:r>
            <a:r>
              <a:rPr lang="en-US" dirty="0"/>
              <a:t>података он ће бити у могућности да одреди </a:t>
            </a:r>
            <a:r>
              <a:rPr lang="sr-Cyrl-RS" dirty="0" smtClean="0"/>
              <a:t>Ваш</a:t>
            </a:r>
            <a:r>
              <a:rPr lang="en-US" dirty="0" smtClean="0"/>
              <a:t> </a:t>
            </a:r>
            <a:r>
              <a:rPr lang="en-US" dirty="0"/>
              <a:t>ризик од КВБ и да </a:t>
            </a:r>
            <a:r>
              <a:rPr lang="sr-Cyrl-RS" dirty="0" smtClean="0"/>
              <a:t>Вам</a:t>
            </a:r>
            <a:r>
              <a:rPr lang="en-US" dirty="0" smtClean="0"/>
              <a:t> </a:t>
            </a:r>
            <a:r>
              <a:rPr lang="en-US" dirty="0"/>
              <a:t>помогне да </a:t>
            </a:r>
            <a:r>
              <a:rPr lang="en-US" dirty="0" smtClean="0"/>
              <a:t>направи</a:t>
            </a:r>
            <a:r>
              <a:rPr lang="sr-Cyrl-RS" dirty="0" smtClean="0"/>
              <a:t>те</a:t>
            </a:r>
            <a:r>
              <a:rPr lang="en-US" dirty="0" smtClean="0"/>
              <a:t> </a:t>
            </a:r>
            <a:r>
              <a:rPr lang="en-US" dirty="0"/>
              <a:t>план и </a:t>
            </a:r>
            <a:r>
              <a:rPr lang="en-US" dirty="0" smtClean="0"/>
              <a:t>побољша</a:t>
            </a:r>
            <a:r>
              <a:rPr lang="sr-Cyrl-RS" dirty="0" smtClean="0"/>
              <a:t>те</a:t>
            </a:r>
            <a:r>
              <a:rPr lang="en-US" dirty="0" smtClean="0"/>
              <a:t> </a:t>
            </a:r>
            <a:r>
              <a:rPr lang="en-US" dirty="0"/>
              <a:t>здравље </a:t>
            </a:r>
            <a:r>
              <a:rPr lang="sr-Cyrl-RS" dirty="0" smtClean="0"/>
              <a:t>Вашег</a:t>
            </a:r>
            <a:r>
              <a:rPr lang="en-US" dirty="0" smtClean="0"/>
              <a:t> </a:t>
            </a:r>
            <a:r>
              <a:rPr lang="en-US" dirty="0"/>
              <a:t>срца.</a:t>
            </a:r>
          </a:p>
        </p:txBody>
      </p:sp>
    </p:spTree>
    <p:extLst>
      <p:ext uri="{BB962C8B-B14F-4D97-AF65-F5344CB8AC3E}">
        <p14:creationId xmlns:p14="http://schemas.microsoft.com/office/powerpoint/2010/main" val="166518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9352177" cy="1915647"/>
          </a:xfrm>
        </p:spPr>
        <p:txBody>
          <a:bodyPr/>
          <a:lstStyle/>
          <a:p>
            <a:r>
              <a:rPr lang="en-US" i="1" dirty="0" smtClean="0"/>
              <a:t>Води</a:t>
            </a:r>
            <a:r>
              <a:rPr lang="sr-Cyrl-RS" i="1" dirty="0" smtClean="0"/>
              <a:t>те</a:t>
            </a:r>
            <a:r>
              <a:rPr lang="en-US" i="1" dirty="0" smtClean="0"/>
              <a:t> </a:t>
            </a:r>
            <a:r>
              <a:rPr lang="en-US" i="1" dirty="0"/>
              <a:t>евиденцију о својим достигнућима и напретку: </a:t>
            </a:r>
            <a:r>
              <a:rPr lang="en-US" i="1" dirty="0" smtClean="0"/>
              <a:t>буди</a:t>
            </a:r>
            <a:r>
              <a:rPr lang="sr-Cyrl-RS" i="1" dirty="0" smtClean="0"/>
              <a:t>те</a:t>
            </a:r>
            <a:r>
              <a:rPr lang="en-US" i="1" dirty="0" smtClean="0"/>
              <a:t> поносн</a:t>
            </a:r>
            <a:r>
              <a:rPr lang="sr-Cyrl-RS" i="1" dirty="0" smtClean="0"/>
              <a:t>и</a:t>
            </a:r>
            <a:r>
              <a:rPr lang="en-US" i="1" dirty="0" smtClean="0"/>
              <a:t> </a:t>
            </a:r>
            <a:r>
              <a:rPr lang="en-US" i="1" dirty="0"/>
              <a:t>на оно што </a:t>
            </a:r>
            <a:r>
              <a:rPr lang="en-US" i="1" dirty="0" smtClean="0"/>
              <a:t>чини</a:t>
            </a:r>
            <a:r>
              <a:rPr lang="sr-Cyrl-RS" i="1" dirty="0" smtClean="0"/>
              <a:t>те</a:t>
            </a:r>
            <a:r>
              <a:rPr lang="en-US" i="1" dirty="0" smtClean="0"/>
              <a:t> </a:t>
            </a:r>
            <a:r>
              <a:rPr lang="en-US" i="1" dirty="0"/>
              <a:t>за </a:t>
            </a:r>
            <a:r>
              <a:rPr lang="en-US" i="1" dirty="0" smtClean="0"/>
              <a:t>с</a:t>
            </a:r>
            <a:r>
              <a:rPr lang="sr-Cyrl-RS" i="1" dirty="0" smtClean="0"/>
              <a:t>ебе</a:t>
            </a:r>
            <a:r>
              <a:rPr lang="en-US" i="1" dirty="0" smtClean="0"/>
              <a:t> </a:t>
            </a:r>
            <a:r>
              <a:rPr lang="en-US" i="1" dirty="0"/>
              <a:t>и </a:t>
            </a:r>
            <a:r>
              <a:rPr lang="en-US" i="1" dirty="0" err="1"/>
              <a:t>здравље</a:t>
            </a:r>
            <a:r>
              <a:rPr lang="en-US" i="1" dirty="0"/>
              <a:t> </a:t>
            </a:r>
            <a:r>
              <a:rPr lang="sr-Cyrl-RS" i="1" dirty="0" err="1"/>
              <a:t>с</a:t>
            </a:r>
            <a:r>
              <a:rPr lang="en-US" i="1" dirty="0" err="1" smtClean="0"/>
              <a:t>воје</a:t>
            </a:r>
            <a:r>
              <a:rPr lang="en-US" i="1" dirty="0" smtClean="0"/>
              <a:t> </a:t>
            </a:r>
            <a:r>
              <a:rPr lang="en-US" i="1" dirty="0" err="1"/>
              <a:t>породице</a:t>
            </a:r>
            <a:r>
              <a:rPr lang="en-US" i="1" dirty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/>
              <a:t>Како би </a:t>
            </a:r>
            <a:r>
              <a:rPr lang="sr-Cyrl-RS" dirty="0" smtClean="0"/>
              <a:t>преокренули </a:t>
            </a:r>
            <a:r>
              <a:rPr lang="sr-Cyrl-RS" dirty="0"/>
              <a:t>тренд КВБ </a:t>
            </a:r>
            <a:r>
              <a:rPr lang="sr-Cyrl-RS" dirty="0" smtClean="0"/>
              <a:t>потребно је повећати улагања у стратегије превенције.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2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6" y="862885"/>
            <a:ext cx="8500056" cy="52674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5780" y="5834131"/>
            <a:ext cx="6114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/>
              <a:t>                </a:t>
            </a:r>
            <a:r>
              <a:rPr lang="en-US" sz="1100" dirty="0" smtClean="0"/>
              <a:t>http</a:t>
            </a:r>
            <a:r>
              <a:rPr lang="en-US" sz="1100" dirty="0"/>
              <a:t>://www.wallpaperhd.pk/heart-balloons-and-love-girl-sunset-wallpaper/</a:t>
            </a:r>
          </a:p>
        </p:txBody>
      </p:sp>
      <p:sp>
        <p:nvSpPr>
          <p:cNvPr id="3" name="Rectangle 2"/>
          <p:cNvSpPr/>
          <p:nvPr/>
        </p:nvSpPr>
        <p:spPr>
          <a:xfrm>
            <a:off x="9540740" y="2833351"/>
            <a:ext cx="2423733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sz="2800" dirty="0" smtClean="0"/>
          </a:p>
          <a:p>
            <a:r>
              <a:rPr lang="sr-Cyrl-RS" sz="3200" dirty="0" smtClean="0"/>
              <a:t>Хвала </a:t>
            </a:r>
            <a:r>
              <a:rPr lang="sr-Cyrl-RS" sz="3200" dirty="0"/>
              <a:t>на пажњи!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7472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292439"/>
            <a:ext cx="4396339" cy="3963899"/>
          </a:xfrm>
        </p:spPr>
        <p:txBody>
          <a:bodyPr>
            <a:normAutofit/>
          </a:bodyPr>
          <a:lstStyle/>
          <a:p>
            <a:r>
              <a:rPr lang="en-US" dirty="0"/>
              <a:t>Светски дан срца се ове године обележава под </a:t>
            </a:r>
            <a:r>
              <a:rPr lang="en-US" dirty="0" err="1"/>
              <a:t>слоганом</a:t>
            </a:r>
            <a:r>
              <a:rPr lang="en-US" dirty="0"/>
              <a:t> </a:t>
            </a:r>
            <a:r>
              <a:rPr lang="en-US" sz="2000" b="1" dirty="0"/>
              <a:t> </a:t>
            </a:r>
            <a:r>
              <a:rPr lang="en-US" sz="2400" b="1" dirty="0" smtClean="0"/>
              <a:t>„</a:t>
            </a:r>
            <a:r>
              <a:rPr lang="sr-Cyrl-RS" sz="2400" b="1" dirty="0" smtClean="0"/>
              <a:t>Ојачајте своје срце </a:t>
            </a:r>
            <a:r>
              <a:rPr lang="en-US" sz="2400" b="1" dirty="0" smtClean="0"/>
              <a:t>" </a:t>
            </a:r>
            <a:r>
              <a:rPr lang="en-US" dirty="0"/>
              <a:t>истичући значај здравог окружења за наше срце и потребу прављења здравих избора за здравље срца </a:t>
            </a:r>
            <a:r>
              <a:rPr lang="sr-Cyrl-RS" dirty="0" smtClean="0"/>
              <a:t>тамо где</a:t>
            </a:r>
            <a:r>
              <a:rPr lang="en-US" dirty="0" smtClean="0"/>
              <a:t> </a:t>
            </a:r>
            <a:r>
              <a:rPr lang="en-US" dirty="0"/>
              <a:t>људи живе и раде. </a:t>
            </a:r>
            <a:r>
              <a:rPr lang="en-US" dirty="0" err="1"/>
              <a:t>Светски</a:t>
            </a:r>
            <a:r>
              <a:rPr lang="en-US" dirty="0"/>
              <a:t> </a:t>
            </a:r>
            <a:r>
              <a:rPr lang="en-US" dirty="0" err="1"/>
              <a:t>дан</a:t>
            </a:r>
            <a:r>
              <a:rPr lang="en-US" dirty="0"/>
              <a:t> </a:t>
            </a:r>
            <a:r>
              <a:rPr lang="en-US" dirty="0" err="1"/>
              <a:t>срца</a:t>
            </a:r>
            <a:r>
              <a:rPr lang="en-US" dirty="0"/>
              <a:t> </a:t>
            </a:r>
            <a:r>
              <a:rPr lang="en-US" dirty="0" err="1"/>
              <a:t>подсећа</a:t>
            </a:r>
            <a:r>
              <a:rPr lang="en-US" dirty="0"/>
              <a:t> </a:t>
            </a:r>
            <a:r>
              <a:rPr lang="en-US" dirty="0" err="1"/>
              <a:t>нас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важност</a:t>
            </a:r>
            <a:r>
              <a:rPr lang="en-US" dirty="0"/>
              <a:t> </a:t>
            </a:r>
            <a:r>
              <a:rPr lang="en-US" dirty="0" err="1"/>
              <a:t>смањења</a:t>
            </a:r>
            <a:r>
              <a:rPr lang="en-US" dirty="0"/>
              <a:t> </a:t>
            </a:r>
            <a:r>
              <a:rPr lang="en-US" dirty="0" err="1"/>
              <a:t>фактора</a:t>
            </a:r>
            <a:r>
              <a:rPr lang="en-US" dirty="0"/>
              <a:t> </a:t>
            </a:r>
            <a:r>
              <a:rPr lang="en-US" dirty="0" err="1"/>
              <a:t>ризика</a:t>
            </a:r>
            <a:r>
              <a:rPr lang="en-US" dirty="0"/>
              <a:t> </a:t>
            </a:r>
            <a:r>
              <a:rPr lang="en-US" dirty="0" err="1"/>
              <a:t>кардиоваскуларних</a:t>
            </a:r>
            <a:r>
              <a:rPr lang="en-US" dirty="0"/>
              <a:t> </a:t>
            </a:r>
            <a:r>
              <a:rPr lang="en-US" dirty="0" err="1"/>
              <a:t>болести</a:t>
            </a:r>
            <a:r>
              <a:rPr lang="en-US" dirty="0"/>
              <a:t>, </a:t>
            </a:r>
            <a:r>
              <a:rPr lang="en-US" dirty="0" err="1"/>
              <a:t>као</a:t>
            </a:r>
            <a:r>
              <a:rPr lang="en-US" dirty="0"/>
              <a:t> и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потребу</a:t>
            </a:r>
            <a:r>
              <a:rPr lang="en-US" dirty="0"/>
              <a:t> </a:t>
            </a:r>
            <a:r>
              <a:rPr lang="en-US" dirty="0" err="1"/>
              <a:t>промоције</a:t>
            </a:r>
            <a:r>
              <a:rPr lang="en-US" dirty="0"/>
              <a:t> </a:t>
            </a:r>
            <a:r>
              <a:rPr lang="en-US" dirty="0" err="1"/>
              <a:t>планете</a:t>
            </a:r>
            <a:r>
              <a:rPr lang="en-US" dirty="0"/>
              <a:t> </a:t>
            </a:r>
            <a:r>
              <a:rPr lang="en-US" dirty="0" err="1"/>
              <a:t>здравог</a:t>
            </a:r>
            <a:r>
              <a:rPr lang="en-US" dirty="0"/>
              <a:t> </a:t>
            </a:r>
            <a:r>
              <a:rPr lang="en-US" dirty="0" err="1"/>
              <a:t>срца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292439"/>
            <a:ext cx="4396341" cy="3963898"/>
          </a:xfrm>
        </p:spPr>
        <p:txBody>
          <a:bodyPr>
            <a:normAutofit/>
          </a:bodyPr>
          <a:lstStyle/>
          <a:p>
            <a:r>
              <a:rPr lang="en-US" dirty="0"/>
              <a:t>Светски дан срца представља </a:t>
            </a:r>
            <a:r>
              <a:rPr lang="sr-Cyrl-RS" dirty="0" smtClean="0"/>
              <a:t>могућност </a:t>
            </a:r>
            <a:r>
              <a:rPr lang="en-US" dirty="0" smtClean="0"/>
              <a:t>за </a:t>
            </a:r>
            <a:r>
              <a:rPr lang="en-US" dirty="0"/>
              <a:t>подизање свести о кардиоваскуларним болестима </a:t>
            </a:r>
            <a:r>
              <a:rPr lang="en-US" dirty="0" smtClean="0"/>
              <a:t>(</a:t>
            </a:r>
            <a:r>
              <a:rPr lang="sr-Cyrl-RS" dirty="0" smtClean="0"/>
              <a:t>КВБ</a:t>
            </a:r>
            <a:r>
              <a:rPr lang="en-US" dirty="0" smtClean="0"/>
              <a:t>)</a:t>
            </a:r>
            <a:r>
              <a:rPr lang="sr-Cyrl-RS" dirty="0" smtClean="0"/>
              <a:t>,</a:t>
            </a:r>
            <a:r>
              <a:rPr lang="en-US" dirty="0" smtClean="0"/>
              <a:t> како </a:t>
            </a:r>
            <a:r>
              <a:rPr lang="en-US" dirty="0"/>
              <a:t>за Светску федерациј</a:t>
            </a:r>
            <a:r>
              <a:rPr lang="sr-Cyrl-RS" dirty="0"/>
              <a:t>у</a:t>
            </a:r>
            <a:r>
              <a:rPr lang="en-US" dirty="0"/>
              <a:t> за </a:t>
            </a:r>
            <a:r>
              <a:rPr lang="en-US" dirty="0" smtClean="0"/>
              <a:t>срце</a:t>
            </a:r>
            <a:r>
              <a:rPr lang="sr-Cyrl-RS" dirty="0" smtClean="0"/>
              <a:t>,</a:t>
            </a:r>
            <a:r>
              <a:rPr lang="en-US" dirty="0" smtClean="0"/>
              <a:t> </a:t>
            </a:r>
            <a:r>
              <a:rPr lang="en-US" dirty="0"/>
              <a:t>тако и за цео свет. </a:t>
            </a:r>
            <a:endParaRPr lang="sr-Latn-RS" dirty="0" smtClean="0"/>
          </a:p>
          <a:p>
            <a:endParaRPr lang="sr-Latn-RS" dirty="0" smtClean="0"/>
          </a:p>
          <a:p>
            <a:r>
              <a:rPr lang="en-US" dirty="0" smtClean="0"/>
              <a:t>У </a:t>
            </a:r>
            <a:r>
              <a:rPr lang="en-US" dirty="0" err="1"/>
              <a:t>мају</a:t>
            </a:r>
            <a:r>
              <a:rPr lang="en-US" dirty="0"/>
              <a:t> 2012. године светски лидери су се обавезали да ће остварити смањење глобалног морталитета од </a:t>
            </a:r>
            <a:r>
              <a:rPr lang="sr-Cyrl-RS" dirty="0" smtClean="0"/>
              <a:t>хроничних </a:t>
            </a:r>
            <a:r>
              <a:rPr lang="en-US" dirty="0" smtClean="0"/>
              <a:t>незаразних </a:t>
            </a:r>
            <a:r>
              <a:rPr lang="en-US" dirty="0"/>
              <a:t>болести за 25% до 2025. </a:t>
            </a:r>
            <a:r>
              <a:rPr lang="en-US" dirty="0" err="1"/>
              <a:t>године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50" b="5145"/>
          <a:stretch/>
        </p:blipFill>
        <p:spPr>
          <a:xfrm>
            <a:off x="646111" y="452718"/>
            <a:ext cx="9404723" cy="140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502277"/>
            <a:ext cx="9521632" cy="2807593"/>
          </a:xfrm>
        </p:spPr>
        <p:txBody>
          <a:bodyPr/>
          <a:lstStyle/>
          <a:p>
            <a:r>
              <a:rPr lang="en-US" sz="2400" dirty="0" err="1"/>
              <a:t>Према</a:t>
            </a:r>
            <a:r>
              <a:rPr lang="en-US" sz="2400" dirty="0"/>
              <a:t> </a:t>
            </a:r>
            <a:r>
              <a:rPr lang="en-US" sz="2400" dirty="0" err="1"/>
              <a:t>Глобалном</a:t>
            </a:r>
            <a:r>
              <a:rPr lang="en-US" sz="2400" dirty="0"/>
              <a:t> </a:t>
            </a:r>
            <a:r>
              <a:rPr lang="en-US" sz="2400" dirty="0" err="1"/>
              <a:t>атласу</a:t>
            </a:r>
            <a:r>
              <a:rPr lang="en-US" sz="2400" dirty="0"/>
              <a:t> </a:t>
            </a:r>
            <a:r>
              <a:rPr lang="en-US" sz="2400" dirty="0" err="1"/>
              <a:t>превенције</a:t>
            </a:r>
            <a:r>
              <a:rPr lang="en-US" sz="2400" dirty="0"/>
              <a:t> </a:t>
            </a:r>
            <a:r>
              <a:rPr lang="sr-Cyrl-RS" sz="2400" dirty="0" smtClean="0"/>
              <a:t>и контроле кардиоваскуларних болести</a:t>
            </a:r>
            <a:r>
              <a:rPr lang="en-US" sz="2400" dirty="0" smtClean="0"/>
              <a:t> преко </a:t>
            </a:r>
            <a:r>
              <a:rPr lang="en-US" sz="3200" b="1" dirty="0" smtClean="0"/>
              <a:t>17,5</a:t>
            </a:r>
            <a:r>
              <a:rPr lang="en-US" sz="2400" dirty="0" smtClean="0"/>
              <a:t> </a:t>
            </a:r>
            <a:r>
              <a:rPr lang="en-US" sz="3200" b="1" dirty="0"/>
              <a:t>милиона</a:t>
            </a:r>
            <a:r>
              <a:rPr lang="en-US" sz="3200" dirty="0"/>
              <a:t> </a:t>
            </a:r>
            <a:r>
              <a:rPr lang="en-US" sz="2400" dirty="0"/>
              <a:t>смрти </a:t>
            </a:r>
            <a:r>
              <a:rPr lang="sr-Cyrl-RS" sz="2400" dirty="0" smtClean="0"/>
              <a:t>годишње</a:t>
            </a:r>
            <a:r>
              <a:rPr lang="en-US" sz="2400" dirty="0" smtClean="0"/>
              <a:t> </a:t>
            </a:r>
            <a:r>
              <a:rPr lang="en-US" sz="2400" dirty="0"/>
              <a:t>последица је КВБ. </a:t>
            </a:r>
            <a:r>
              <a:rPr lang="en-US" sz="2400" dirty="0" smtClean="0"/>
              <a:t>Исхемијска болест </a:t>
            </a:r>
            <a:r>
              <a:rPr lang="en-US" sz="2400" dirty="0"/>
              <a:t>срца </a:t>
            </a:r>
            <a:r>
              <a:rPr lang="en-US" sz="2400" dirty="0" smtClean="0"/>
              <a:t>одговорна </a:t>
            </a:r>
            <a:r>
              <a:rPr lang="sr-Cyrl-RS" sz="2400" dirty="0" smtClean="0"/>
              <a:t>је </a:t>
            </a:r>
            <a:r>
              <a:rPr lang="en-US" sz="2400" dirty="0" smtClean="0"/>
              <a:t>за </a:t>
            </a:r>
            <a:r>
              <a:rPr lang="en-US" sz="3200" b="1" dirty="0"/>
              <a:t>7,3 </a:t>
            </a:r>
            <a:r>
              <a:rPr lang="en-US" sz="3200" b="1" dirty="0" smtClean="0"/>
              <a:t>милиона</a:t>
            </a:r>
            <a:r>
              <a:rPr lang="en-US" sz="2400" dirty="0" smtClean="0"/>
              <a:t>, а</a:t>
            </a:r>
            <a:r>
              <a:rPr lang="sr-Cyrl-RS" sz="2400" dirty="0" smtClean="0"/>
              <a:t> </a:t>
            </a:r>
            <a:r>
              <a:rPr lang="en-US" sz="2400" dirty="0" smtClean="0"/>
              <a:t>цереброваскуларн</a:t>
            </a:r>
            <a:r>
              <a:rPr lang="sr-Cyrl-RS" sz="2400" dirty="0" smtClean="0"/>
              <a:t>е </a:t>
            </a:r>
            <a:r>
              <a:rPr lang="en-US" sz="2400" dirty="0" smtClean="0"/>
              <a:t>болест</a:t>
            </a:r>
            <a:r>
              <a:rPr lang="sr-Cyrl-RS" sz="2400" dirty="0" smtClean="0"/>
              <a:t>и</a:t>
            </a:r>
            <a:r>
              <a:rPr lang="en-US" sz="2400" dirty="0" smtClean="0"/>
              <a:t> </a:t>
            </a:r>
            <a:r>
              <a:rPr lang="en-US" sz="2400" dirty="0" err="1" smtClean="0"/>
              <a:t>за</a:t>
            </a:r>
            <a:r>
              <a:rPr lang="sr-Cyrl-RS" sz="2400" dirty="0"/>
              <a:t> </a:t>
            </a:r>
            <a:r>
              <a:rPr lang="en-US" sz="3200" b="1" dirty="0" smtClean="0"/>
              <a:t>6,2 милио</a:t>
            </a:r>
            <a:r>
              <a:rPr lang="sr-Cyrl-RS" sz="3200" b="1" dirty="0" smtClean="0"/>
              <a:t>на</a:t>
            </a:r>
            <a:r>
              <a:rPr lang="en-US" sz="2400" dirty="0" smtClean="0"/>
              <a:t>. </a:t>
            </a:r>
            <a:r>
              <a:rPr lang="en-US" sz="2400" dirty="0" err="1"/>
              <a:t>Због</a:t>
            </a:r>
            <a:r>
              <a:rPr lang="en-US" sz="2400" dirty="0"/>
              <a:t> </a:t>
            </a:r>
            <a:r>
              <a:rPr lang="en-US" sz="2400" dirty="0" err="1" smtClean="0"/>
              <a:t>чега</a:t>
            </a:r>
            <a:r>
              <a:rPr lang="sr-Cyrl-RS" sz="2400" dirty="0"/>
              <a:t> </a:t>
            </a:r>
            <a:r>
              <a:rPr lang="sr-Cyrl-RS" sz="2400" dirty="0" smtClean="0"/>
              <a:t>п</a:t>
            </a:r>
            <a:r>
              <a:rPr lang="en-US" sz="2400" dirty="0" err="1" smtClean="0"/>
              <a:t>редстављају</a:t>
            </a:r>
            <a:r>
              <a:rPr lang="en-US" sz="2400" dirty="0" smtClean="0"/>
              <a:t> </a:t>
            </a:r>
            <a:r>
              <a:rPr lang="en-US" sz="2400" dirty="0" err="1"/>
              <a:t>водећи</a:t>
            </a:r>
            <a:r>
              <a:rPr lang="en-US" sz="2400" dirty="0"/>
              <a:t> </a:t>
            </a:r>
            <a:r>
              <a:rPr lang="en-US" sz="2400" dirty="0" err="1"/>
              <a:t>узрок</a:t>
            </a:r>
            <a:r>
              <a:rPr lang="en-US" sz="2400" dirty="0"/>
              <a:t> </a:t>
            </a:r>
            <a:r>
              <a:rPr lang="en-US" sz="2400" dirty="0" err="1"/>
              <a:t>смрти</a:t>
            </a:r>
            <a:r>
              <a:rPr lang="en-US" sz="2400" dirty="0"/>
              <a:t> у </a:t>
            </a:r>
            <a:r>
              <a:rPr lang="en-US" sz="2400" dirty="0" err="1"/>
              <a:t>свету</a:t>
            </a:r>
            <a:r>
              <a:rPr lang="en-US" sz="2400" dirty="0"/>
              <a:t> </a:t>
            </a:r>
            <a:r>
              <a:rPr lang="en-US" sz="2400" dirty="0" err="1"/>
              <a:t>данас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594760" y="5653826"/>
            <a:ext cx="2305317" cy="875764"/>
          </a:xfrm>
        </p:spPr>
        <p:txBody>
          <a:bodyPr>
            <a:normAutofit lnSpcReduction="10000"/>
          </a:bodyPr>
          <a:lstStyle/>
          <a:p>
            <a:r>
              <a:rPr lang="sr-Cyrl-RS" dirty="0"/>
              <a:t>Б</a:t>
            </a:r>
            <a:r>
              <a:rPr lang="sr-Cyrl-RS" dirty="0" smtClean="0"/>
              <a:t>рој смртних случајева од КВБ у свету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9118242" y="5969357"/>
            <a:ext cx="373488" cy="309093"/>
          </a:xfrm>
          <a:prstGeom prst="leftArrow">
            <a:avLst>
              <a:gd name="adj1" fmla="val 50000"/>
              <a:gd name="adj2" fmla="val 41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3309870"/>
            <a:ext cx="7744349" cy="3219720"/>
          </a:xfrm>
          <a:prstGeom prst="rect">
            <a:avLst/>
          </a:prstGeom>
        </p:spPr>
      </p:pic>
      <p:pic>
        <p:nvPicPr>
          <p:cNvPr id="7" name="Picture 6" descr="whf_logoty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666" y="6157931"/>
            <a:ext cx="763058" cy="24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5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7" y="746975"/>
            <a:ext cx="9414442" cy="5537915"/>
          </a:xfrm>
          <a:prstGeom prst="rect">
            <a:avLst/>
          </a:prstGeom>
        </p:spPr>
      </p:pic>
      <p:sp>
        <p:nvSpPr>
          <p:cNvPr id="3" name="Heart 2"/>
          <p:cNvSpPr/>
          <p:nvPr/>
        </p:nvSpPr>
        <p:spPr>
          <a:xfrm>
            <a:off x="10663707" y="5241701"/>
            <a:ext cx="1197737" cy="104318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hf_logoty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059" y="5883976"/>
            <a:ext cx="1107568" cy="31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7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art 2"/>
          <p:cNvSpPr/>
          <p:nvPr/>
        </p:nvSpPr>
        <p:spPr>
          <a:xfrm>
            <a:off x="10530863" y="5226557"/>
            <a:ext cx="1180563" cy="115909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626534"/>
            <a:ext cx="9554689" cy="5706533"/>
          </a:xfrm>
          <a:prstGeom prst="rect">
            <a:avLst/>
          </a:prstGeom>
        </p:spPr>
      </p:pic>
      <p:pic>
        <p:nvPicPr>
          <p:cNvPr id="5" name="Picture 4" descr="whf_logoty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132" y="5571067"/>
            <a:ext cx="1398059" cy="40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5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8" y="685800"/>
            <a:ext cx="9556124" cy="5554133"/>
          </a:xfrm>
          <a:prstGeom prst="rect">
            <a:avLst/>
          </a:prstGeom>
        </p:spPr>
      </p:pic>
      <p:sp>
        <p:nvSpPr>
          <p:cNvPr id="3" name="Heart 2"/>
          <p:cNvSpPr/>
          <p:nvPr/>
        </p:nvSpPr>
        <p:spPr>
          <a:xfrm>
            <a:off x="10457644" y="5215108"/>
            <a:ext cx="1287887" cy="104318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hf_logoty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667" y="5452533"/>
            <a:ext cx="1321858" cy="36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6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95459"/>
            <a:ext cx="9910979" cy="2733541"/>
          </a:xfrm>
        </p:spPr>
        <p:txBody>
          <a:bodyPr/>
          <a:lstStyle/>
          <a:p>
            <a:r>
              <a:rPr lang="en-US" sz="2400" dirty="0" err="1"/>
              <a:t>Од</a:t>
            </a:r>
            <a:r>
              <a:rPr lang="en-US" sz="2400" dirty="0"/>
              <a:t> </a:t>
            </a:r>
            <a:r>
              <a:rPr lang="en-US" sz="2400" dirty="0" err="1"/>
              <a:t>болести</a:t>
            </a:r>
            <a:r>
              <a:rPr lang="en-US" sz="2400" dirty="0"/>
              <a:t> </a:t>
            </a:r>
            <a:r>
              <a:rPr lang="en-US" sz="2400" dirty="0" err="1"/>
              <a:t>срца</a:t>
            </a:r>
            <a:r>
              <a:rPr lang="en-US" sz="2400" dirty="0"/>
              <a:t> и </a:t>
            </a:r>
            <a:r>
              <a:rPr lang="en-US" sz="2400" dirty="0" err="1"/>
              <a:t>крвних</a:t>
            </a:r>
            <a:r>
              <a:rPr lang="en-US" sz="2400" dirty="0"/>
              <a:t> </a:t>
            </a:r>
            <a:r>
              <a:rPr lang="en-US" sz="2400" dirty="0" err="1"/>
              <a:t>судова</a:t>
            </a:r>
            <a:r>
              <a:rPr lang="en-US" sz="2400" dirty="0"/>
              <a:t> </a:t>
            </a:r>
            <a:r>
              <a:rPr lang="en-US" sz="2400" dirty="0" err="1"/>
              <a:t>током</a:t>
            </a:r>
            <a:r>
              <a:rPr lang="en-US" sz="2400" dirty="0"/>
              <a:t> </a:t>
            </a:r>
            <a:r>
              <a:rPr lang="en-US" sz="2400" dirty="0" smtClean="0"/>
              <a:t>201</a:t>
            </a:r>
            <a:r>
              <a:rPr lang="sr-Latn-RS" sz="2400" dirty="0" smtClean="0"/>
              <a:t>4</a:t>
            </a:r>
            <a:r>
              <a:rPr lang="en-US" sz="2400" dirty="0" smtClean="0"/>
              <a:t>. </a:t>
            </a:r>
            <a:r>
              <a:rPr lang="en-US" sz="2400" dirty="0"/>
              <a:t>године у Србији је умрло </a:t>
            </a:r>
            <a:r>
              <a:rPr lang="sr-Cyrl-RS" sz="2400" dirty="0" smtClean="0"/>
              <a:t>око </a:t>
            </a:r>
            <a:r>
              <a:rPr lang="en-US" sz="3200" b="1" dirty="0" smtClean="0"/>
              <a:t>5</a:t>
            </a:r>
            <a:r>
              <a:rPr lang="sr-Latn-RS" sz="3200" b="1" dirty="0" smtClean="0"/>
              <a:t>4</a:t>
            </a:r>
            <a:r>
              <a:rPr lang="en-US" sz="3200" b="1" dirty="0" smtClean="0"/>
              <a:t> </a:t>
            </a:r>
            <a:r>
              <a:rPr lang="en-US" sz="3200" b="1" dirty="0" err="1"/>
              <a:t>хиљаде</a:t>
            </a:r>
            <a:r>
              <a:rPr lang="en-US" sz="3200" b="1" dirty="0"/>
              <a:t> </a:t>
            </a:r>
            <a:r>
              <a:rPr lang="en-US" sz="2400" dirty="0" err="1"/>
              <a:t>особа</a:t>
            </a:r>
            <a:r>
              <a:rPr lang="en-US" sz="2400" dirty="0"/>
              <a:t>. </a:t>
            </a:r>
            <a:r>
              <a:rPr lang="en-US" sz="2400" dirty="0" err="1"/>
              <a:t>Болести</a:t>
            </a:r>
            <a:r>
              <a:rPr lang="en-US" sz="2400" dirty="0"/>
              <a:t> </a:t>
            </a:r>
            <a:r>
              <a:rPr lang="en-US" sz="2400" dirty="0" err="1"/>
              <a:t>срца</a:t>
            </a:r>
            <a:r>
              <a:rPr lang="en-US" sz="2400" dirty="0"/>
              <a:t> и </a:t>
            </a:r>
            <a:r>
              <a:rPr lang="en-US" sz="2400" dirty="0" err="1"/>
              <a:t>крвних</a:t>
            </a:r>
            <a:r>
              <a:rPr lang="en-US" sz="2400" dirty="0"/>
              <a:t> </a:t>
            </a:r>
            <a:r>
              <a:rPr lang="en-US" sz="2400" dirty="0" err="1"/>
              <a:t>судова</a:t>
            </a:r>
            <a:r>
              <a:rPr lang="en-US" sz="2400" dirty="0"/>
              <a:t> </a:t>
            </a:r>
            <a:r>
              <a:rPr lang="en-US" sz="2400" dirty="0" err="1"/>
              <a:t>учествују</a:t>
            </a:r>
            <a:r>
              <a:rPr lang="en-US" sz="2400" dirty="0"/>
              <a:t> </a:t>
            </a:r>
            <a:r>
              <a:rPr lang="en-US" sz="2400" dirty="0" err="1"/>
              <a:t>са</a:t>
            </a:r>
            <a:r>
              <a:rPr lang="en-US" sz="2400" dirty="0"/>
              <a:t> </a:t>
            </a:r>
            <a:r>
              <a:rPr lang="en-US" sz="3200" b="1" dirty="0"/>
              <a:t>53% </a:t>
            </a:r>
            <a:r>
              <a:rPr lang="en-US" sz="2400" dirty="0"/>
              <a:t>у </a:t>
            </a:r>
            <a:r>
              <a:rPr lang="en-US" sz="2400" dirty="0" err="1"/>
              <a:t>свим</a:t>
            </a:r>
            <a:r>
              <a:rPr lang="en-US" sz="2400" dirty="0"/>
              <a:t> </a:t>
            </a:r>
            <a:r>
              <a:rPr lang="en-US" sz="2400" dirty="0" err="1"/>
              <a:t>узроцима</a:t>
            </a:r>
            <a:r>
              <a:rPr lang="en-US" sz="2400" dirty="0"/>
              <a:t> </a:t>
            </a:r>
            <a:r>
              <a:rPr lang="en-US" sz="2400" dirty="0" err="1"/>
              <a:t>смрти</a:t>
            </a:r>
            <a:r>
              <a:rPr lang="sr-Cyrl-RS" sz="2400" dirty="0"/>
              <a:t> и </a:t>
            </a:r>
            <a:r>
              <a:rPr lang="en-US" sz="2400" dirty="0" err="1"/>
              <a:t>водећи</a:t>
            </a:r>
            <a:r>
              <a:rPr lang="en-US" sz="2400" dirty="0"/>
              <a:t> </a:t>
            </a:r>
            <a:r>
              <a:rPr lang="en-US" sz="2400" dirty="0" err="1"/>
              <a:t>су</a:t>
            </a:r>
            <a:r>
              <a:rPr lang="en-US" sz="2400" dirty="0"/>
              <a:t> </a:t>
            </a:r>
            <a:r>
              <a:rPr lang="en-US" sz="2400" dirty="0" err="1"/>
              <a:t>узрок</a:t>
            </a:r>
            <a:r>
              <a:rPr lang="en-US" sz="2400" dirty="0"/>
              <a:t> </a:t>
            </a:r>
            <a:r>
              <a:rPr lang="en-US" sz="2400" dirty="0" err="1"/>
              <a:t>умирања</a:t>
            </a:r>
            <a:r>
              <a:rPr lang="en-US" sz="2400" dirty="0"/>
              <a:t> у </a:t>
            </a:r>
            <a:r>
              <a:rPr lang="en-US" sz="2400" dirty="0" err="1"/>
              <a:t>Србији</a:t>
            </a:r>
            <a:r>
              <a:rPr lang="en-US" sz="2400" dirty="0"/>
              <a:t>. Исхемијска болест срца и цереброваскуларне болести заједно су </a:t>
            </a:r>
            <a:r>
              <a:rPr lang="sr-Cyrl-RS" sz="2400" dirty="0" smtClean="0"/>
              <a:t>главни</a:t>
            </a:r>
            <a:r>
              <a:rPr lang="en-US" sz="2400" dirty="0" smtClean="0"/>
              <a:t> </a:t>
            </a:r>
            <a:r>
              <a:rPr lang="en-US" sz="2400" dirty="0"/>
              <a:t>узроци смртности у овој групи обољења. </a:t>
            </a: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en-US" sz="2400" dirty="0" err="1" smtClean="0"/>
              <a:t>Као</a:t>
            </a:r>
            <a:r>
              <a:rPr lang="en-US" sz="2400" dirty="0" smtClean="0"/>
              <a:t> </a:t>
            </a:r>
            <a:r>
              <a:rPr lang="en-US" sz="2400" dirty="0" err="1"/>
              <a:t>најтежи</a:t>
            </a:r>
            <a:r>
              <a:rPr lang="en-US" sz="2400" dirty="0"/>
              <a:t> </a:t>
            </a:r>
            <a:r>
              <a:rPr lang="en-US" sz="2400" dirty="0" err="1"/>
              <a:t>облик</a:t>
            </a:r>
            <a:r>
              <a:rPr lang="en-US" sz="2400" dirty="0"/>
              <a:t> </a:t>
            </a:r>
            <a:r>
              <a:rPr lang="en-US" sz="2400" dirty="0" err="1"/>
              <a:t>исхемијске</a:t>
            </a:r>
            <a:r>
              <a:rPr lang="en-US" sz="2400" dirty="0"/>
              <a:t> </a:t>
            </a:r>
            <a:r>
              <a:rPr lang="en-US" sz="2400" dirty="0" err="1"/>
              <a:t>болести</a:t>
            </a:r>
            <a:r>
              <a:rPr lang="en-US" sz="2400" dirty="0"/>
              <a:t> </a:t>
            </a:r>
            <a:r>
              <a:rPr lang="en-US" sz="2400" dirty="0" err="1"/>
              <a:t>срца</a:t>
            </a:r>
            <a:r>
              <a:rPr lang="en-US" sz="2400" dirty="0"/>
              <a:t>, </a:t>
            </a:r>
            <a:r>
              <a:rPr lang="en-US" sz="2400" dirty="0" err="1"/>
              <a:t>акутни</a:t>
            </a:r>
            <a:r>
              <a:rPr lang="en-US" sz="2400" dirty="0"/>
              <a:t> </a:t>
            </a:r>
            <a:r>
              <a:rPr lang="en-US" sz="2400" dirty="0" err="1"/>
              <a:t>коронарни</a:t>
            </a:r>
            <a:r>
              <a:rPr lang="en-US" sz="2400" dirty="0"/>
              <a:t> </a:t>
            </a:r>
            <a:r>
              <a:rPr lang="en-US" sz="2400" dirty="0" err="1"/>
              <a:t>синдром</a:t>
            </a:r>
            <a:r>
              <a:rPr lang="en-US" sz="2400" dirty="0"/>
              <a:t> (АКС) </a:t>
            </a:r>
            <a:r>
              <a:rPr lang="en-US" sz="2400" dirty="0" err="1"/>
              <a:t>водећи</a:t>
            </a:r>
            <a:r>
              <a:rPr lang="en-US" sz="2400" dirty="0"/>
              <a:t> </a:t>
            </a:r>
            <a:r>
              <a:rPr lang="en-US" sz="2400" dirty="0" err="1"/>
              <a:t>је</a:t>
            </a:r>
            <a:r>
              <a:rPr lang="en-US" sz="2400" dirty="0"/>
              <a:t> </a:t>
            </a:r>
            <a:r>
              <a:rPr lang="en-US" sz="2400" dirty="0" err="1"/>
              <a:t>здравствени</a:t>
            </a:r>
            <a:r>
              <a:rPr lang="en-US" sz="2400" dirty="0"/>
              <a:t> </a:t>
            </a:r>
            <a:r>
              <a:rPr lang="en-US" sz="2400" dirty="0" err="1"/>
              <a:t>проблем</a:t>
            </a:r>
            <a:r>
              <a:rPr lang="en-US" sz="2400" dirty="0"/>
              <a:t> у </a:t>
            </a:r>
            <a:r>
              <a:rPr lang="en-US" sz="2400" dirty="0" err="1"/>
              <a:t>развијеним</a:t>
            </a:r>
            <a:r>
              <a:rPr lang="en-US" sz="2400" dirty="0"/>
              <a:t> </a:t>
            </a:r>
            <a:r>
              <a:rPr lang="en-US" sz="2400" dirty="0" err="1"/>
              <a:t>земљама</a:t>
            </a:r>
            <a:r>
              <a:rPr lang="en-US" sz="2400" dirty="0"/>
              <a:t> </a:t>
            </a:r>
            <a:r>
              <a:rPr lang="en-US" sz="2400" dirty="0" err="1"/>
              <a:t>света</a:t>
            </a:r>
            <a:r>
              <a:rPr lang="en-US" sz="2400" dirty="0"/>
              <a:t>, а </a:t>
            </a:r>
            <a:r>
              <a:rPr lang="en-US" sz="2400" dirty="0" err="1"/>
              <a:t>последњих</a:t>
            </a:r>
            <a:r>
              <a:rPr lang="en-US" sz="2400" dirty="0"/>
              <a:t> </a:t>
            </a:r>
            <a:r>
              <a:rPr lang="en-US" sz="2400" dirty="0" err="1"/>
              <a:t>неколико</a:t>
            </a:r>
            <a:r>
              <a:rPr lang="en-US" sz="2400" dirty="0"/>
              <a:t> </a:t>
            </a:r>
            <a:r>
              <a:rPr lang="en-US" sz="2400" dirty="0" err="1"/>
              <a:t>деценија</a:t>
            </a:r>
            <a:r>
              <a:rPr lang="en-US" sz="2400" dirty="0"/>
              <a:t> и у </a:t>
            </a:r>
            <a:r>
              <a:rPr lang="en-US" sz="2400" dirty="0" err="1"/>
              <a:t>земљама</a:t>
            </a:r>
            <a:r>
              <a:rPr lang="en-US" sz="2400" dirty="0"/>
              <a:t> у </a:t>
            </a:r>
            <a:r>
              <a:rPr lang="en-US" sz="2400" dirty="0" err="1"/>
              <a:t>развоју</a:t>
            </a:r>
            <a:r>
              <a:rPr lang="en-US" sz="2400" dirty="0"/>
              <a:t>. </a:t>
            </a:r>
            <a:r>
              <a:rPr lang="en-US" sz="2400" dirty="0" err="1"/>
              <a:t>Акутни</a:t>
            </a:r>
            <a:r>
              <a:rPr lang="en-US" sz="2400" dirty="0"/>
              <a:t> </a:t>
            </a:r>
            <a:r>
              <a:rPr lang="en-US" sz="2400" dirty="0" err="1"/>
              <a:t>коронарни</a:t>
            </a:r>
            <a:r>
              <a:rPr lang="en-US" sz="2400" dirty="0"/>
              <a:t> </a:t>
            </a:r>
            <a:r>
              <a:rPr lang="en-US" sz="2400" dirty="0" err="1"/>
              <a:t>синдром</a:t>
            </a:r>
            <a:r>
              <a:rPr lang="en-US" sz="2400" dirty="0"/>
              <a:t> </a:t>
            </a:r>
            <a:r>
              <a:rPr lang="en-US" sz="2400" dirty="0" err="1"/>
              <a:t>укључује</a:t>
            </a:r>
            <a:r>
              <a:rPr lang="en-US" sz="2400" dirty="0"/>
              <a:t> </a:t>
            </a:r>
            <a:r>
              <a:rPr lang="en-US" sz="2400" dirty="0" err="1"/>
              <a:t>акутни</a:t>
            </a:r>
            <a:r>
              <a:rPr lang="en-US" sz="2400" dirty="0"/>
              <a:t> </a:t>
            </a:r>
            <a:r>
              <a:rPr lang="en-US" sz="2400" dirty="0" err="1"/>
              <a:t>инфаркт</a:t>
            </a:r>
            <a:r>
              <a:rPr lang="en-US" sz="2400" dirty="0"/>
              <a:t> </a:t>
            </a:r>
            <a:r>
              <a:rPr lang="en-US" sz="2400" dirty="0" err="1"/>
              <a:t>миокарда</a:t>
            </a:r>
            <a:r>
              <a:rPr lang="en-US" sz="2400" dirty="0"/>
              <a:t> и </a:t>
            </a:r>
            <a:r>
              <a:rPr lang="en-US" sz="2400" dirty="0" err="1"/>
              <a:t>нестабилну</a:t>
            </a:r>
            <a:r>
              <a:rPr lang="en-US" sz="2400" dirty="0"/>
              <a:t> </a:t>
            </a:r>
            <a:r>
              <a:rPr lang="en-US" sz="2400" dirty="0" err="1"/>
              <a:t>ангину</a:t>
            </a:r>
            <a:r>
              <a:rPr lang="en-US" sz="2400" dirty="0"/>
              <a:t> </a:t>
            </a:r>
            <a:r>
              <a:rPr lang="en-US" sz="2400" dirty="0" err="1"/>
              <a:t>пекторис</a:t>
            </a:r>
            <a:r>
              <a:rPr lang="en-US" sz="2400" dirty="0"/>
              <a:t>. </a:t>
            </a:r>
            <a:r>
              <a:rPr lang="en-US" sz="2400" dirty="0" err="1"/>
              <a:t>Године</a:t>
            </a:r>
            <a:r>
              <a:rPr lang="en-US" sz="2400" dirty="0"/>
              <a:t> </a:t>
            </a:r>
            <a:r>
              <a:rPr lang="en-US" sz="2400" dirty="0" smtClean="0"/>
              <a:t>201</a:t>
            </a:r>
            <a:r>
              <a:rPr lang="sr-Latn-RS" sz="2400" dirty="0" smtClean="0"/>
              <a:t>4</a:t>
            </a:r>
            <a:r>
              <a:rPr lang="en-US" sz="2400" dirty="0" smtClean="0"/>
              <a:t>. </a:t>
            </a:r>
            <a:r>
              <a:rPr lang="en-US" sz="2400" dirty="0" err="1"/>
              <a:t>од</a:t>
            </a:r>
            <a:r>
              <a:rPr lang="en-US" sz="2400" dirty="0"/>
              <a:t> </a:t>
            </a:r>
            <a:r>
              <a:rPr lang="en-US" sz="2400" dirty="0" err="1"/>
              <a:t>овог</a:t>
            </a:r>
            <a:r>
              <a:rPr lang="en-US" sz="2400" dirty="0"/>
              <a:t> </a:t>
            </a:r>
            <a:r>
              <a:rPr lang="en-US" sz="2400" dirty="0" err="1"/>
              <a:t>синдрома</a:t>
            </a:r>
            <a:r>
              <a:rPr lang="en-US" sz="2400" dirty="0"/>
              <a:t> у </a:t>
            </a:r>
            <a:r>
              <a:rPr lang="en-US" sz="2400" dirty="0" err="1"/>
              <a:t>Србији</a:t>
            </a:r>
            <a:r>
              <a:rPr lang="en-US" sz="2400" dirty="0"/>
              <a:t> </a:t>
            </a:r>
            <a:r>
              <a:rPr lang="en-US" sz="2400" dirty="0" err="1"/>
              <a:t>је</a:t>
            </a:r>
            <a:r>
              <a:rPr lang="en-US" sz="2400" dirty="0"/>
              <a:t> </a:t>
            </a:r>
            <a:r>
              <a:rPr lang="en-US" sz="2400" dirty="0" err="1"/>
              <a:t>умрло</a:t>
            </a:r>
            <a:r>
              <a:rPr lang="en-US" sz="2400" dirty="0"/>
              <a:t> </a:t>
            </a:r>
            <a:r>
              <a:rPr lang="sr-Cyrl-RS" sz="2400" dirty="0"/>
              <a:t>више од </a:t>
            </a:r>
            <a:r>
              <a:rPr lang="sr-Cyrl-RS" sz="3200" b="1" dirty="0"/>
              <a:t>пет хиљада</a:t>
            </a:r>
            <a:r>
              <a:rPr lang="en-US" sz="3200" b="1" dirty="0"/>
              <a:t> </a:t>
            </a:r>
            <a:r>
              <a:rPr lang="en-US" sz="3200" b="1" dirty="0" err="1"/>
              <a:t>особа</a:t>
            </a:r>
            <a:r>
              <a:rPr lang="en-US" sz="3200" b="1" dirty="0"/>
              <a:t>.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011" y="5353199"/>
            <a:ext cx="1120463" cy="109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6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882" y="502277"/>
            <a:ext cx="10071280" cy="2926724"/>
          </a:xfrm>
        </p:spPr>
        <p:txBody>
          <a:bodyPr/>
          <a:lstStyle/>
          <a:p>
            <a:pPr hangingPunct="0"/>
            <a:r>
              <a:rPr lang="sr-Cyrl-CS" sz="2400" b="1" dirty="0" smtClean="0"/>
              <a:t>У </a:t>
            </a:r>
            <a:r>
              <a:rPr lang="sr-Cyrl-CS" sz="2400" b="1" dirty="0"/>
              <a:t>201</a:t>
            </a:r>
            <a:r>
              <a:rPr lang="ru-RU" sz="2400" b="1" dirty="0"/>
              <a:t>4</a:t>
            </a:r>
            <a:r>
              <a:rPr lang="sr-Cyrl-CS" sz="2400" b="1" dirty="0"/>
              <a:t>. години б</a:t>
            </a:r>
            <a:r>
              <a:rPr lang="ru-RU" sz="2400" b="1" dirty="0"/>
              <a:t>олести срца и крвних судова представљале су водећи узрок умирања у </a:t>
            </a:r>
            <a:r>
              <a:rPr lang="sr-Cyrl-CS" sz="2400" b="1" dirty="0"/>
              <a:t>АП Војводини</a:t>
            </a:r>
            <a:r>
              <a:rPr lang="ru-RU" sz="2400" b="1" dirty="0"/>
              <a:t> са учешћем од 53,1% у свим узроцима смрти</a:t>
            </a:r>
            <a:r>
              <a:rPr lang="ru-RU" sz="2400" dirty="0"/>
              <a:t>. </a:t>
            </a:r>
            <a:r>
              <a:rPr lang="sr-Cyrl-CS" sz="2400" dirty="0"/>
              <a:t>Најчешћи узроци смрти из ове групе биле су болести крвних судова мозга и исхемијске болести срца.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sr-Cyrl-CS" sz="2400" dirty="0"/>
              <a:t>	</a:t>
            </a:r>
            <a:endParaRPr lang="en-US" sz="1200" dirty="0"/>
          </a:p>
        </p:txBody>
      </p:sp>
      <p:graphicFrame>
        <p:nvGraphicFramePr>
          <p:cNvPr id="4" name="Grafikon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937667"/>
              </p:ext>
            </p:extLst>
          </p:nvPr>
        </p:nvGraphicFramePr>
        <p:xfrm>
          <a:off x="4919730" y="2240924"/>
          <a:ext cx="6658376" cy="3786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7882" y="2073498"/>
            <a:ext cx="47394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CS" sz="2400" dirty="0" smtClean="0"/>
          </a:p>
          <a:p>
            <a:endParaRPr lang="sr-Cyrl-CS" sz="2400" dirty="0" smtClean="0"/>
          </a:p>
          <a:p>
            <a:r>
              <a:rPr lang="sr-Cyrl-CS" sz="2400" dirty="0" smtClean="0"/>
              <a:t>У </a:t>
            </a:r>
            <a:r>
              <a:rPr lang="sr-Cyrl-CS" sz="2400" dirty="0"/>
              <a:t>служби опште медицине на територији АП Војводине водећа група болести у регистрованом обољевању су болести система крвотока док је водећа дијагноза у укупном обољевању становништва повишен крвни притисак.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362163" y="6027313"/>
            <a:ext cx="5100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Извор података: Републички завод за статистику Србије. Саопштење СН</a:t>
            </a:r>
            <a:r>
              <a:rPr lang="ru-RU" sz="1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4</a:t>
            </a:r>
            <a:r>
              <a:rPr lang="sr-Cyrl-CS" sz="1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0, Статистика становништва, Витални догађаји у Републици Србији, 2014.</a:t>
            </a:r>
            <a:endParaRPr lang="en-US" sz="1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29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Како</a:t>
            </a:r>
            <a:r>
              <a:rPr lang="en-US" sz="2400" dirty="0"/>
              <a:t> </a:t>
            </a:r>
            <a:r>
              <a:rPr lang="en-US" sz="2400" dirty="0" err="1"/>
              <a:t>би</a:t>
            </a:r>
            <a:r>
              <a:rPr lang="en-US" sz="2400" dirty="0"/>
              <a:t> </a:t>
            </a:r>
            <a:r>
              <a:rPr lang="en-US" sz="2400" dirty="0" err="1"/>
              <a:t>обележили</a:t>
            </a:r>
            <a:r>
              <a:rPr lang="en-US" sz="2400" dirty="0"/>
              <a:t> </a:t>
            </a:r>
            <a:r>
              <a:rPr lang="sr-Cyrl-RS" sz="2400" dirty="0" err="1"/>
              <a:t>С</a:t>
            </a:r>
            <a:r>
              <a:rPr lang="en-US" sz="2400" dirty="0" err="1" smtClean="0"/>
              <a:t>ветски</a:t>
            </a:r>
            <a:r>
              <a:rPr lang="en-US" sz="2400" dirty="0" smtClean="0"/>
              <a:t> </a:t>
            </a:r>
            <a:r>
              <a:rPr lang="en-US" sz="2400" dirty="0" err="1"/>
              <a:t>дан</a:t>
            </a:r>
            <a:r>
              <a:rPr lang="en-US" sz="2400" dirty="0"/>
              <a:t> </a:t>
            </a:r>
            <a:r>
              <a:rPr lang="en-US" sz="2400" dirty="0" err="1"/>
              <a:t>срца</a:t>
            </a:r>
            <a:r>
              <a:rPr lang="en-US" sz="2400" dirty="0"/>
              <a:t> 29. </a:t>
            </a:r>
            <a:r>
              <a:rPr lang="sr-Cyrl-RS" sz="2400" dirty="0" err="1"/>
              <a:t>с</a:t>
            </a:r>
            <a:r>
              <a:rPr lang="en-US" sz="2400" dirty="0" err="1" smtClean="0"/>
              <a:t>ептембра</a:t>
            </a:r>
            <a:r>
              <a:rPr lang="en-US" sz="2400" dirty="0" smtClean="0"/>
              <a:t> </a:t>
            </a:r>
            <a:r>
              <a:rPr lang="en-US" sz="2400" dirty="0" err="1"/>
              <a:t>чланови</a:t>
            </a:r>
            <a:r>
              <a:rPr lang="en-US" sz="2400" dirty="0"/>
              <a:t> и </a:t>
            </a:r>
            <a:r>
              <a:rPr lang="en-US" sz="2400" dirty="0" err="1"/>
              <a:t>партнери</a:t>
            </a:r>
            <a:r>
              <a:rPr lang="en-US" sz="2400" dirty="0"/>
              <a:t> </a:t>
            </a:r>
            <a:r>
              <a:rPr lang="en-US" sz="2400" dirty="0" err="1"/>
              <a:t>Светске</a:t>
            </a:r>
            <a:r>
              <a:rPr lang="en-US" sz="2400" dirty="0"/>
              <a:t> </a:t>
            </a:r>
            <a:r>
              <a:rPr lang="en-US" sz="2400" dirty="0" err="1"/>
              <a:t>федерације</a:t>
            </a:r>
            <a:r>
              <a:rPr lang="en-US" sz="2400" dirty="0"/>
              <a:t> </a:t>
            </a:r>
            <a:r>
              <a:rPr lang="en-US" sz="2400" dirty="0" err="1"/>
              <a:t>за</a:t>
            </a:r>
            <a:r>
              <a:rPr lang="en-US" sz="2400" dirty="0"/>
              <a:t> </a:t>
            </a:r>
            <a:r>
              <a:rPr lang="en-US" sz="2400" dirty="0" err="1"/>
              <a:t>срце</a:t>
            </a:r>
            <a:r>
              <a:rPr lang="en-US" sz="2400" dirty="0"/>
              <a:t> и </a:t>
            </a:r>
            <a:r>
              <a:rPr lang="en-US" sz="2400" dirty="0" err="1"/>
              <a:t>појединци</a:t>
            </a:r>
            <a:r>
              <a:rPr lang="en-US" sz="2400" dirty="0"/>
              <a:t> </a:t>
            </a:r>
            <a:r>
              <a:rPr lang="en-US" sz="2400" dirty="0" err="1"/>
              <a:t>широм</a:t>
            </a:r>
            <a:r>
              <a:rPr lang="en-US" sz="2400" dirty="0"/>
              <a:t> </a:t>
            </a:r>
            <a:r>
              <a:rPr lang="en-US" sz="2400" dirty="0" err="1"/>
              <a:t>света</a:t>
            </a:r>
            <a:r>
              <a:rPr lang="en-US" sz="2400" dirty="0"/>
              <a:t> </a:t>
            </a:r>
            <a:r>
              <a:rPr lang="en-US" sz="2400" dirty="0" err="1"/>
              <a:t>организоваће</a:t>
            </a:r>
            <a:r>
              <a:rPr lang="en-US" sz="2400" dirty="0"/>
              <a:t> </a:t>
            </a:r>
            <a:r>
              <a:rPr lang="en-US" sz="2400" dirty="0" err="1"/>
              <a:t>активности</a:t>
            </a:r>
            <a:r>
              <a:rPr lang="en-US" sz="2400" dirty="0"/>
              <a:t> </a:t>
            </a:r>
            <a:r>
              <a:rPr lang="en-US" sz="2400" dirty="0" err="1"/>
              <a:t>од</a:t>
            </a:r>
            <a:r>
              <a:rPr lang="en-US" sz="2400" dirty="0"/>
              <a:t> </a:t>
            </a:r>
            <a:r>
              <a:rPr lang="en-US" sz="2400" dirty="0" err="1" smtClean="0"/>
              <a:t>шет</a:t>
            </a:r>
            <a:r>
              <a:rPr lang="sr-Cyrl-RS" sz="2400" dirty="0" smtClean="0"/>
              <a:t>њи</a:t>
            </a:r>
            <a:r>
              <a:rPr lang="en-US" sz="2400" dirty="0" smtClean="0"/>
              <a:t>, </a:t>
            </a:r>
            <a:r>
              <a:rPr lang="en-US" sz="2400" dirty="0" err="1"/>
              <a:t>трка</a:t>
            </a:r>
            <a:r>
              <a:rPr lang="en-US" sz="2400" dirty="0"/>
              <a:t> и </a:t>
            </a:r>
            <a:r>
              <a:rPr lang="en-US" sz="2400" dirty="0" err="1"/>
              <a:t>спортских</a:t>
            </a:r>
            <a:r>
              <a:rPr lang="en-US" sz="2400" dirty="0"/>
              <a:t> </a:t>
            </a:r>
            <a:r>
              <a:rPr lang="en-US" sz="2400" dirty="0" err="1"/>
              <a:t>догађаја</a:t>
            </a:r>
            <a:r>
              <a:rPr lang="en-US" sz="2400" dirty="0"/>
              <a:t> </a:t>
            </a:r>
            <a:r>
              <a:rPr lang="en-US" sz="2400" dirty="0" err="1"/>
              <a:t>до</a:t>
            </a:r>
            <a:r>
              <a:rPr lang="en-US" sz="2400" dirty="0"/>
              <a:t> </a:t>
            </a:r>
            <a:r>
              <a:rPr lang="en-US" sz="2400" dirty="0" err="1"/>
              <a:t>концерата</a:t>
            </a:r>
            <a:r>
              <a:rPr lang="en-US" sz="2400" dirty="0"/>
              <a:t>, </a:t>
            </a:r>
            <a:r>
              <a:rPr lang="en-US" sz="2400" dirty="0" err="1"/>
              <a:t>јавних</a:t>
            </a:r>
            <a:r>
              <a:rPr lang="en-US" sz="2400" dirty="0"/>
              <a:t> </a:t>
            </a:r>
            <a:r>
              <a:rPr lang="en-US" sz="2400" dirty="0" err="1"/>
              <a:t>трибина</a:t>
            </a:r>
            <a:r>
              <a:rPr lang="en-US" sz="2400" dirty="0"/>
              <a:t> и </a:t>
            </a:r>
            <a:r>
              <a:rPr lang="en-US" sz="2400" dirty="0" err="1" smtClean="0"/>
              <a:t>скрининга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54953" y="3657600"/>
            <a:ext cx="9783980" cy="2362200"/>
          </a:xfrm>
        </p:spPr>
        <p:txBody>
          <a:bodyPr/>
          <a:lstStyle/>
          <a:p>
            <a:r>
              <a:rPr lang="sr-Cyrl-RS" sz="2000" dirty="0" smtClean="0"/>
              <a:t>Сазнајте</a:t>
            </a:r>
            <a:r>
              <a:rPr lang="en-US" sz="2000" dirty="0" smtClean="0"/>
              <a:t> </a:t>
            </a:r>
            <a:r>
              <a:rPr lang="en-US" sz="2000" dirty="0"/>
              <a:t>како </a:t>
            </a:r>
            <a:r>
              <a:rPr lang="en-US" sz="2000" dirty="0" smtClean="0"/>
              <a:t>може</a:t>
            </a:r>
            <a:r>
              <a:rPr lang="sr-Cyrl-RS" sz="2000" dirty="0" smtClean="0"/>
              <a:t>те сами да </a:t>
            </a:r>
            <a:r>
              <a:rPr lang="en-US" sz="2000" dirty="0" smtClean="0"/>
              <a:t>организује</a:t>
            </a:r>
            <a:r>
              <a:rPr lang="sr-Cyrl-RS" sz="2000" dirty="0" smtClean="0"/>
              <a:t>те</a:t>
            </a:r>
            <a:r>
              <a:rPr lang="en-US" sz="2000" dirty="0" smtClean="0"/>
              <a:t> </a:t>
            </a:r>
            <a:r>
              <a:rPr lang="en-US" sz="2000" dirty="0"/>
              <a:t>или </a:t>
            </a:r>
            <a:r>
              <a:rPr lang="en-US" sz="2000" dirty="0" smtClean="0"/>
              <a:t>учествује</a:t>
            </a:r>
            <a:r>
              <a:rPr lang="sr-Cyrl-RS" sz="2000" dirty="0" smtClean="0"/>
              <a:t>те</a:t>
            </a:r>
            <a:r>
              <a:rPr lang="en-US" sz="2000" dirty="0" smtClean="0"/>
              <a:t> </a:t>
            </a:r>
            <a:r>
              <a:rPr lang="en-US" sz="2000" dirty="0"/>
              <a:t>у овим догађајима на интернет адреси: </a:t>
            </a:r>
            <a:r>
              <a:rPr lang="en-US" sz="2000" u="sng" dirty="0">
                <a:hlinkClick r:id="rId2"/>
              </a:rPr>
              <a:t>www.worldheartday.org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29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588</TotalTime>
  <Words>869</Words>
  <Application>Microsoft Office PowerPoint</Application>
  <PresentationFormat>Widescreen</PresentationFormat>
  <Paragraphs>86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</vt:lpstr>
      <vt:lpstr>PowerPoint Presentation</vt:lpstr>
      <vt:lpstr>PowerPoint Presentation</vt:lpstr>
      <vt:lpstr>Према Глобалном атласу превенције и контроле кардиоваскуларних болести преко 17,5 милиона смрти годишње последица је КВБ. Исхемијска болест срца одговорна је за 7,3 милиона, а цереброваскуларне болести за 6,2 милиона. Због чега представљају водећи узрок смрти у свету данас. </vt:lpstr>
      <vt:lpstr>PowerPoint Presentation</vt:lpstr>
      <vt:lpstr>PowerPoint Presentation</vt:lpstr>
      <vt:lpstr>PowerPoint Presentation</vt:lpstr>
      <vt:lpstr>Од болести срца и крвних судова током 2014. године у Србији је умрло око 54 хиљаде особа. Болести срца и крвних судова учествују са 53% у свим узроцима смрти и водећи су узрок умирања у Србији. Исхемијска болест срца и цереброваскуларне болести заједно су главни узроци смртности у овој групи обољења.   Као најтежи облик исхемијске болести срца, акутни коронарни синдром (АКС) водећи је здравствени проблем у развијеним земљама света, а последњих неколико деценија и у земљама у развоју. Акутни коронарни синдром укључује акутни инфаркт миокарда и нестабилну ангину пекторис. Године 2014. од овог синдрома у Србији је умрло више од пет хиљада особа.  </vt:lpstr>
      <vt:lpstr>У 2014. години болести срца и крвних судова представљале су водећи узрок умирања у АП Војводини са учешћем од 53,1% у свим узроцима смрти. Најчешћи узроци смрти из ове групе биле су болести крвних судова мозга и исхемијске болести срца.  </vt:lpstr>
      <vt:lpstr>Како би обележили Светски дан срца 29. септембра чланови и партнери Светске федерације за срце и појединци широм света организоваће активности од шетњи, трка и спортских догађаја до концерата, јавних трибина и скрининга. </vt:lpstr>
      <vt:lpstr>PowerPoint Presentation</vt:lpstr>
      <vt:lpstr>PowerPoint Presentation</vt:lpstr>
      <vt:lpstr>PowerPoint Presentation</vt:lpstr>
      <vt:lpstr>          Сазнајте свој ниво шећера у крви  Висок ниво шећера у крви може бити знак шећерне болести (дијабетес).  КВБ узрок су 69% смртних случајева код људи са дијабетесом. Због тога уколико се не дијагностикује и не лечи на време шећерна болест може довести до срчаног или можданог удара. </vt:lpstr>
      <vt:lpstr>Водите евиденцију о својим достигнућима и напретку: будите поносни на оно што чините за себе и здравље своје породице. 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tatjana tamas</dc:creator>
  <cp:lastModifiedBy>korisnik</cp:lastModifiedBy>
  <cp:revision>113</cp:revision>
  <dcterms:created xsi:type="dcterms:W3CDTF">2016-08-28T21:03:10Z</dcterms:created>
  <dcterms:modified xsi:type="dcterms:W3CDTF">2017-09-07T07:02:19Z</dcterms:modified>
</cp:coreProperties>
</file>